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351" r:id="rId2"/>
    <p:sldId id="412" r:id="rId3"/>
    <p:sldId id="363" r:id="rId4"/>
    <p:sldId id="413" r:id="rId5"/>
    <p:sldId id="367" r:id="rId6"/>
    <p:sldId id="380" r:id="rId7"/>
    <p:sldId id="368" r:id="rId8"/>
    <p:sldId id="414" r:id="rId9"/>
    <p:sldId id="415" r:id="rId10"/>
    <p:sldId id="416" r:id="rId11"/>
    <p:sldId id="417" r:id="rId12"/>
    <p:sldId id="418" r:id="rId13"/>
    <p:sldId id="372" r:id="rId14"/>
    <p:sldId id="376" r:id="rId15"/>
    <p:sldId id="373" r:id="rId16"/>
    <p:sldId id="374" r:id="rId17"/>
    <p:sldId id="399" r:id="rId18"/>
    <p:sldId id="378" r:id="rId19"/>
    <p:sldId id="406" r:id="rId20"/>
    <p:sldId id="379" r:id="rId21"/>
    <p:sldId id="383" r:id="rId22"/>
    <p:sldId id="385" r:id="rId23"/>
    <p:sldId id="386" r:id="rId24"/>
    <p:sldId id="390" r:id="rId25"/>
    <p:sldId id="389" r:id="rId26"/>
    <p:sldId id="388" r:id="rId27"/>
    <p:sldId id="396" r:id="rId28"/>
    <p:sldId id="395" r:id="rId29"/>
    <p:sldId id="393" r:id="rId30"/>
    <p:sldId id="394" r:id="rId31"/>
    <p:sldId id="392" r:id="rId32"/>
    <p:sldId id="397" r:id="rId33"/>
    <p:sldId id="403" r:id="rId34"/>
    <p:sldId id="398" r:id="rId35"/>
    <p:sldId id="370" r:id="rId36"/>
    <p:sldId id="369" r:id="rId37"/>
    <p:sldId id="371" r:id="rId38"/>
    <p:sldId id="377" r:id="rId39"/>
    <p:sldId id="364" r:id="rId40"/>
    <p:sldId id="381" r:id="rId41"/>
    <p:sldId id="428" r:id="rId42"/>
    <p:sldId id="409" r:id="rId43"/>
    <p:sldId id="410" r:id="rId44"/>
    <p:sldId id="411" r:id="rId45"/>
    <p:sldId id="408" r:id="rId46"/>
    <p:sldId id="419" r:id="rId47"/>
    <p:sldId id="420" r:id="rId48"/>
    <p:sldId id="421" r:id="rId49"/>
    <p:sldId id="422" r:id="rId50"/>
    <p:sldId id="423" r:id="rId51"/>
    <p:sldId id="424" r:id="rId52"/>
    <p:sldId id="425" r:id="rId53"/>
    <p:sldId id="426" r:id="rId54"/>
    <p:sldId id="427" r:id="rId55"/>
    <p:sldId id="407" r:id="rId56"/>
    <p:sldId id="362" r:id="rId57"/>
  </p:sldIdLst>
  <p:sldSz cx="9144000" cy="6858000" type="screen4x3"/>
  <p:notesSz cx="6815138"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2">
          <p15:clr>
            <a:srgbClr val="A4A3A4"/>
          </p15:clr>
        </p15:guide>
        <p15:guide id="4" pos="214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E31DD5"/>
    <a:srgbClr val="A314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60"/>
  </p:normalViewPr>
  <p:slideViewPr>
    <p:cSldViewPr>
      <p:cViewPr varScale="1">
        <p:scale>
          <a:sx n="85" d="100"/>
          <a:sy n="85" d="100"/>
        </p:scale>
        <p:origin x="1560" y="84"/>
      </p:cViewPr>
      <p:guideLst>
        <p:guide orient="horz"/>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92" y="-108"/>
      </p:cViewPr>
      <p:guideLst>
        <p:guide orient="horz" pos="2880"/>
        <p:guide pos="2160"/>
        <p:guide orient="horz" pos="3132"/>
        <p:guide pos="214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3226" cy="497126"/>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60335" y="0"/>
            <a:ext cx="2953226" cy="497126"/>
          </a:xfrm>
          <a:prstGeom prst="rect">
            <a:avLst/>
          </a:prstGeom>
        </p:spPr>
        <p:txBody>
          <a:bodyPr vert="horz" lIns="91440" tIns="45720" rIns="91440" bIns="45720" rtlCol="0"/>
          <a:lstStyle>
            <a:lvl1pPr algn="r">
              <a:defRPr sz="1200"/>
            </a:lvl1pPr>
          </a:lstStyle>
          <a:p>
            <a:fld id="{08E59928-CEA1-4F71-AB8C-15883DF82B15}" type="datetimeFigureOut">
              <a:rPr lang="en-MY" smtClean="0"/>
              <a:pPr/>
              <a:t>30/3/2022</a:t>
            </a:fld>
            <a:endParaRPr lang="en-MY"/>
          </a:p>
        </p:txBody>
      </p:sp>
      <p:sp>
        <p:nvSpPr>
          <p:cNvPr id="4" name="Footer Placeholder 3"/>
          <p:cNvSpPr>
            <a:spLocks noGrp="1"/>
          </p:cNvSpPr>
          <p:nvPr>
            <p:ph type="ftr" sz="quarter" idx="2"/>
          </p:nvPr>
        </p:nvSpPr>
        <p:spPr>
          <a:xfrm>
            <a:off x="0" y="9443662"/>
            <a:ext cx="2953226" cy="497126"/>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60335" y="9443662"/>
            <a:ext cx="2953226" cy="497126"/>
          </a:xfrm>
          <a:prstGeom prst="rect">
            <a:avLst/>
          </a:prstGeom>
        </p:spPr>
        <p:txBody>
          <a:bodyPr vert="horz" lIns="91440" tIns="45720" rIns="91440" bIns="45720" rtlCol="0" anchor="b"/>
          <a:lstStyle>
            <a:lvl1pPr algn="r">
              <a:defRPr sz="1200"/>
            </a:lvl1pPr>
          </a:lstStyle>
          <a:p>
            <a:fld id="{8B8C69A8-295A-4CC3-ADB9-5F7259896500}" type="slidenum">
              <a:rPr lang="en-MY" smtClean="0"/>
              <a:pPr/>
              <a:t>‹#›</a:t>
            </a:fld>
            <a:endParaRPr lang="en-MY"/>
          </a:p>
        </p:txBody>
      </p:sp>
    </p:spTree>
    <p:extLst>
      <p:ext uri="{BB962C8B-B14F-4D97-AF65-F5344CB8AC3E}">
        <p14:creationId xmlns:p14="http://schemas.microsoft.com/office/powerpoint/2010/main" val="2006799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3226"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60335" y="0"/>
            <a:ext cx="2953226" cy="497126"/>
          </a:xfrm>
          <a:prstGeom prst="rect">
            <a:avLst/>
          </a:prstGeom>
        </p:spPr>
        <p:txBody>
          <a:bodyPr vert="horz" lIns="91440" tIns="45720" rIns="91440" bIns="45720" rtlCol="0"/>
          <a:lstStyle>
            <a:lvl1pPr algn="r">
              <a:defRPr sz="1200"/>
            </a:lvl1pPr>
          </a:lstStyle>
          <a:p>
            <a:fld id="{30DF3F88-4512-4064-B443-99EC8F13105D}" type="datetimeFigureOut">
              <a:rPr lang="en-US" smtClean="0"/>
              <a:pPr/>
              <a:t>3/30/2022</a:t>
            </a:fld>
            <a:endParaRPr lang="en-US"/>
          </a:p>
        </p:txBody>
      </p:sp>
      <p:sp>
        <p:nvSpPr>
          <p:cNvPr id="4" name="Slide Image Placeholder 3"/>
          <p:cNvSpPr>
            <a:spLocks noGrp="1" noRot="1" noChangeAspect="1"/>
          </p:cNvSpPr>
          <p:nvPr>
            <p:ph type="sldImg" idx="2"/>
          </p:nvPr>
        </p:nvSpPr>
        <p:spPr>
          <a:xfrm>
            <a:off x="923925" y="746125"/>
            <a:ext cx="4968875"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514" y="4722694"/>
            <a:ext cx="5452110" cy="44741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3226"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60335" y="9443662"/>
            <a:ext cx="2953226" cy="497126"/>
          </a:xfrm>
          <a:prstGeom prst="rect">
            <a:avLst/>
          </a:prstGeom>
        </p:spPr>
        <p:txBody>
          <a:bodyPr vert="horz" lIns="91440" tIns="45720" rIns="91440" bIns="45720" rtlCol="0" anchor="b"/>
          <a:lstStyle>
            <a:lvl1pPr algn="r">
              <a:defRPr sz="1200"/>
            </a:lvl1pPr>
          </a:lstStyle>
          <a:p>
            <a:fld id="{0F7AA901-F436-4118-8754-354B92EECC48}" type="slidenum">
              <a:rPr lang="en-US" smtClean="0"/>
              <a:pPr/>
              <a:t>‹#›</a:t>
            </a:fld>
            <a:endParaRPr lang="en-US"/>
          </a:p>
        </p:txBody>
      </p:sp>
    </p:spTree>
    <p:extLst>
      <p:ext uri="{BB962C8B-B14F-4D97-AF65-F5344CB8AC3E}">
        <p14:creationId xmlns:p14="http://schemas.microsoft.com/office/powerpoint/2010/main" val="23761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99CDB0-54F6-4C07-AA83-E89BA63FE36A}"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99CDB0-54F6-4C07-AA83-E89BA63FE36A}"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99CDB0-54F6-4C07-AA83-E89BA63FE36A}"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99CDB0-54F6-4C07-AA83-E89BA63FE36A}"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99CDB0-54F6-4C07-AA83-E89BA63FE36A}"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99CDB0-54F6-4C07-AA83-E89BA63FE36A}" type="datetimeFigureOut">
              <a:rPr lang="en-US" smtClean="0"/>
              <a:pPr/>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99CDB0-54F6-4C07-AA83-E89BA63FE36A}" type="datetimeFigureOut">
              <a:rPr lang="en-US" smtClean="0"/>
              <a:pPr/>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99CDB0-54F6-4C07-AA83-E89BA63FE36A}" type="datetimeFigureOut">
              <a:rPr lang="en-US" smtClean="0"/>
              <a:pPr/>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9CDB0-54F6-4C07-AA83-E89BA63FE36A}" type="datetimeFigureOut">
              <a:rPr lang="en-US" smtClean="0"/>
              <a:pPr/>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99CDB0-54F6-4C07-AA83-E89BA63FE36A}" type="datetimeFigureOut">
              <a:rPr lang="en-US" smtClean="0"/>
              <a:pPr/>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99CDB0-54F6-4C07-AA83-E89BA63FE36A}" type="datetimeFigureOut">
              <a:rPr lang="en-US" smtClean="0"/>
              <a:pPr/>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9CDB0-54F6-4C07-AA83-E89BA63FE36A}" type="datetimeFigureOut">
              <a:rPr lang="en-US" smtClean="0"/>
              <a:pPr/>
              <a:t>3/30/2022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06914-E4BC-49FF-B84F-59580030A5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UPM-Template_Option-1B.jpg"/>
          <p:cNvPicPr>
            <a:picLocks noChangeAspect="1"/>
          </p:cNvPicPr>
          <p:nvPr/>
        </p:nvPicPr>
        <p:blipFill>
          <a:blip r:embed="rId2"/>
          <a:stretch>
            <a:fillRect/>
          </a:stretch>
        </p:blipFill>
        <p:spPr>
          <a:xfrm>
            <a:off x="0" y="2416"/>
            <a:ext cx="9144000" cy="6853167"/>
          </a:xfrm>
          <a:prstGeom prst="rect">
            <a:avLst/>
          </a:prstGeom>
        </p:spPr>
      </p:pic>
      <p:sp>
        <p:nvSpPr>
          <p:cNvPr id="2" name="Title 1"/>
          <p:cNvSpPr>
            <a:spLocks noGrp="1"/>
          </p:cNvSpPr>
          <p:nvPr>
            <p:ph type="title"/>
          </p:nvPr>
        </p:nvSpPr>
        <p:spPr>
          <a:xfrm>
            <a:off x="457200" y="2209800"/>
            <a:ext cx="8229600" cy="4038600"/>
          </a:xfrm>
        </p:spPr>
        <p:txBody>
          <a:bodyPr>
            <a:normAutofit/>
          </a:bodyPr>
          <a:lstStyle/>
          <a:p>
            <a:r>
              <a:rPr lang="en-US" sz="3200" b="1" dirty="0">
                <a:latin typeface="Century Gothic" pitchFamily="34" charset="0"/>
              </a:rPr>
              <a:t>PENGENALAN </a:t>
            </a:r>
            <a:br>
              <a:rPr lang="en-US" sz="3200" b="1" dirty="0">
                <a:latin typeface="Century Gothic" pitchFamily="34" charset="0"/>
              </a:rPr>
            </a:br>
            <a:r>
              <a:rPr lang="en-US" sz="3200" b="1" dirty="0">
                <a:latin typeface="Century Gothic" pitchFamily="34" charset="0"/>
              </a:rPr>
              <a:t>KEPADA PENGURUSAN REKOD</a:t>
            </a:r>
            <a:br>
              <a:rPr lang="en-US" sz="3200" b="1" dirty="0">
                <a:latin typeface="Century Gothic" pitchFamily="34" charset="0"/>
              </a:rPr>
            </a:br>
            <a:br>
              <a:rPr lang="en-US" sz="2400" dirty="0">
                <a:latin typeface="Century Gothic" pitchFamily="34" charset="0"/>
              </a:rPr>
            </a:br>
            <a:r>
              <a:rPr lang="en-US" altLang="en-US" sz="2200" dirty="0">
                <a:solidFill>
                  <a:srgbClr val="C00000"/>
                </a:solidFill>
                <a:latin typeface="Arial Rounded MT Bold" pitchFamily="34" charset="0"/>
              </a:rPr>
              <a:t>BAHAGIAN PERKHIDMATAN SUMBER MANUSIA</a:t>
            </a:r>
            <a:br>
              <a:rPr lang="en-US" altLang="en-US" sz="2200" dirty="0">
                <a:solidFill>
                  <a:srgbClr val="C00000"/>
                </a:solidFill>
                <a:latin typeface="Arial Rounded MT Bold" pitchFamily="34" charset="0"/>
              </a:rPr>
            </a:br>
            <a:r>
              <a:rPr lang="en-US" altLang="en-US" sz="2200" dirty="0">
                <a:solidFill>
                  <a:srgbClr val="C00000"/>
                </a:solidFill>
                <a:latin typeface="Arial Rounded MT Bold" pitchFamily="34" charset="0"/>
              </a:rPr>
              <a:t>PEJABAT PENDAFTAR</a:t>
            </a:r>
            <a:br>
              <a:rPr lang="en-US" altLang="en-US" sz="2200" dirty="0">
                <a:solidFill>
                  <a:srgbClr val="C00000"/>
                </a:solidFill>
                <a:latin typeface="Arial Rounded MT Bold" pitchFamily="34" charset="0"/>
              </a:rPr>
            </a:br>
            <a:br>
              <a:rPr lang="en-US" altLang="en-US" sz="3200" dirty="0">
                <a:solidFill>
                  <a:srgbClr val="C00000"/>
                </a:solidFill>
                <a:latin typeface="Arial Rounded MT Bold" pitchFamily="34" charset="0"/>
              </a:rPr>
            </a:br>
            <a:r>
              <a:rPr lang="en-US" altLang="en-US" sz="2000" dirty="0">
                <a:solidFill>
                  <a:srgbClr val="C00000"/>
                </a:solidFill>
                <a:latin typeface="Arial Rounded MT Bold" pitchFamily="34" charset="0"/>
              </a:rPr>
              <a:t>Oleh:</a:t>
            </a:r>
            <a:br>
              <a:rPr lang="en-US" altLang="en-US" sz="2000" dirty="0">
                <a:solidFill>
                  <a:srgbClr val="C00000"/>
                </a:solidFill>
                <a:latin typeface="Arial Rounded MT Bold" pitchFamily="34" charset="0"/>
              </a:rPr>
            </a:br>
            <a:r>
              <a:rPr lang="en-US" altLang="en-US" sz="2000" dirty="0">
                <a:solidFill>
                  <a:srgbClr val="C00000"/>
                </a:solidFill>
                <a:latin typeface="Arial Rounded MT Bold" pitchFamily="34" charset="0"/>
              </a:rPr>
              <a:t>Siti Nadirah Mat </a:t>
            </a:r>
            <a:r>
              <a:rPr lang="en-US" altLang="en-US" sz="2000" dirty="0" err="1">
                <a:solidFill>
                  <a:srgbClr val="C00000"/>
                </a:solidFill>
                <a:latin typeface="Arial Rounded MT Bold" pitchFamily="34" charset="0"/>
              </a:rPr>
              <a:t>Na’ain</a:t>
            </a:r>
            <a:br>
              <a:rPr lang="en-US" altLang="en-US" sz="2000" dirty="0">
                <a:solidFill>
                  <a:srgbClr val="C00000"/>
                </a:solidFill>
                <a:latin typeface="Arial Rounded MT Bold" pitchFamily="34" charset="0"/>
              </a:rPr>
            </a:br>
            <a:r>
              <a:rPr lang="en-US" altLang="en-US" sz="2000" dirty="0">
                <a:solidFill>
                  <a:srgbClr val="C00000"/>
                </a:solidFill>
                <a:latin typeface="Arial Rounded MT Bold" pitchFamily="34" charset="0"/>
              </a:rPr>
              <a:t>Tel: 03-97693317</a:t>
            </a:r>
            <a:br>
              <a:rPr lang="en-US" altLang="en-US" sz="2000" dirty="0">
                <a:solidFill>
                  <a:srgbClr val="C00000"/>
                </a:solidFill>
                <a:latin typeface="Arial Rounded MT Bold" pitchFamily="34" charset="0"/>
              </a:rPr>
            </a:br>
            <a:r>
              <a:rPr lang="en-US" altLang="en-US" sz="2000" dirty="0">
                <a:solidFill>
                  <a:srgbClr val="C00000"/>
                </a:solidFill>
                <a:latin typeface="Arial Rounded MT Bold" pitchFamily="34" charset="0"/>
              </a:rPr>
              <a:t>E-mel: siti_nadirah@upm.edu.my </a:t>
            </a:r>
          </a:p>
        </p:txBody>
      </p:sp>
      <p:pic>
        <p:nvPicPr>
          <p:cNvPr id="4" name="Picture 5" descr="BS00994_"/>
          <p:cNvPicPr>
            <a:picLocks noChangeAspect="1" noChangeArrowheads="1"/>
          </p:cNvPicPr>
          <p:nvPr/>
        </p:nvPicPr>
        <p:blipFill>
          <a:blip r:embed="rId3"/>
          <a:srcRect/>
          <a:stretch>
            <a:fillRect/>
          </a:stretch>
        </p:blipFill>
        <p:spPr bwMode="auto">
          <a:xfrm>
            <a:off x="6781800" y="4114800"/>
            <a:ext cx="1968500" cy="222243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PERINGKAT PELUPUSAN</a:t>
            </a:r>
          </a:p>
        </p:txBody>
      </p:sp>
      <p:sp>
        <p:nvSpPr>
          <p:cNvPr id="3" name="Content Placeholder 2"/>
          <p:cNvSpPr>
            <a:spLocks noGrp="1"/>
          </p:cNvSpPr>
          <p:nvPr>
            <p:ph idx="1"/>
          </p:nvPr>
        </p:nvSpPr>
        <p:spPr/>
        <p:txBody>
          <a:bodyPr/>
          <a:lstStyle/>
          <a:p>
            <a:r>
              <a:rPr lang="en-US" dirty="0" err="1"/>
              <a:t>Mengasingkan</a:t>
            </a:r>
            <a:r>
              <a:rPr lang="en-US" dirty="0"/>
              <a:t> </a:t>
            </a:r>
            <a:r>
              <a:rPr lang="en-US" dirty="0" err="1"/>
              <a:t>rekod</a:t>
            </a:r>
            <a:r>
              <a:rPr lang="en-US" dirty="0"/>
              <a:t> yang </a:t>
            </a:r>
            <a:r>
              <a:rPr lang="en-US" dirty="0" err="1"/>
              <a:t>telah</a:t>
            </a:r>
            <a:r>
              <a:rPr lang="en-US" dirty="0"/>
              <a:t> </a:t>
            </a:r>
            <a:r>
              <a:rPr lang="en-US" dirty="0" err="1"/>
              <a:t>dikenalpasti</a:t>
            </a:r>
            <a:r>
              <a:rPr lang="en-US" dirty="0"/>
              <a:t> </a:t>
            </a:r>
            <a:r>
              <a:rPr lang="en-US" dirty="0" err="1"/>
              <a:t>untuk</a:t>
            </a:r>
            <a:r>
              <a:rPr lang="en-US" dirty="0"/>
              <a:t> </a:t>
            </a:r>
            <a:r>
              <a:rPr lang="en-US" dirty="0" err="1"/>
              <a:t>dipindahkan</a:t>
            </a:r>
            <a:r>
              <a:rPr lang="en-US" dirty="0"/>
              <a:t> </a:t>
            </a:r>
            <a:r>
              <a:rPr lang="en-US" dirty="0" err="1"/>
              <a:t>ke</a:t>
            </a:r>
            <a:r>
              <a:rPr lang="en-US" dirty="0"/>
              <a:t> ANM</a:t>
            </a:r>
          </a:p>
          <a:p>
            <a:r>
              <a:rPr lang="en-US" dirty="0" err="1"/>
              <a:t>Memindahkan</a:t>
            </a:r>
            <a:r>
              <a:rPr lang="en-US" dirty="0"/>
              <a:t> </a:t>
            </a:r>
            <a:r>
              <a:rPr lang="en-US" dirty="0" err="1"/>
              <a:t>rekod</a:t>
            </a:r>
            <a:r>
              <a:rPr lang="en-US" dirty="0"/>
              <a:t> </a:t>
            </a:r>
            <a:r>
              <a:rPr lang="en-US" dirty="0" err="1"/>
              <a:t>ke</a:t>
            </a:r>
            <a:r>
              <a:rPr lang="en-US" dirty="0"/>
              <a:t> ANM</a:t>
            </a:r>
          </a:p>
          <a:p>
            <a:r>
              <a:rPr lang="en-US" dirty="0" err="1"/>
              <a:t>Memusnahkan</a:t>
            </a:r>
            <a:r>
              <a:rPr lang="en-US" dirty="0"/>
              <a:t> </a:t>
            </a:r>
            <a:r>
              <a:rPr lang="en-US" dirty="0" err="1"/>
              <a:t>rekod-rekod</a:t>
            </a:r>
            <a:r>
              <a:rPr lang="en-US" dirty="0"/>
              <a:t> yang </a:t>
            </a:r>
            <a:r>
              <a:rPr lang="en-US" dirty="0" err="1"/>
              <a:t>diputuskan</a:t>
            </a:r>
            <a:r>
              <a:rPr lang="en-US" dirty="0"/>
              <a:t> </a:t>
            </a:r>
            <a:r>
              <a:rPr lang="en-US" dirty="0" err="1"/>
              <a:t>musnah</a:t>
            </a:r>
            <a:endParaRPr lang="en-US" dirty="0"/>
          </a:p>
          <a:p>
            <a:r>
              <a:rPr lang="en-US" dirty="0" err="1"/>
              <a:t>Memaklumkan</a:t>
            </a:r>
            <a:r>
              <a:rPr lang="en-US" dirty="0"/>
              <a:t> </a:t>
            </a:r>
            <a:r>
              <a:rPr lang="en-US" dirty="0" err="1"/>
              <a:t>pemusnahan</a:t>
            </a:r>
            <a:r>
              <a:rPr lang="en-US" dirty="0"/>
              <a:t> </a:t>
            </a:r>
            <a:r>
              <a:rPr lang="en-US" dirty="0" err="1"/>
              <a:t>rekod</a:t>
            </a:r>
            <a:r>
              <a:rPr lang="en-US" dirty="0"/>
              <a:t> </a:t>
            </a:r>
            <a:r>
              <a:rPr lang="en-US" dirty="0" err="1"/>
              <a:t>kepada</a:t>
            </a:r>
            <a:r>
              <a:rPr lang="en-US" dirty="0"/>
              <a:t> ANM</a:t>
            </a:r>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PERANAN DAN TANGGUNGJAWAB</a:t>
            </a:r>
          </a:p>
        </p:txBody>
      </p:sp>
      <p:sp>
        <p:nvSpPr>
          <p:cNvPr id="3" name="Content Placeholder 2"/>
          <p:cNvSpPr>
            <a:spLocks noGrp="1"/>
          </p:cNvSpPr>
          <p:nvPr>
            <p:ph idx="1"/>
          </p:nvPr>
        </p:nvSpPr>
        <p:spPr/>
        <p:txBody>
          <a:bodyPr/>
          <a:lstStyle/>
          <a:p>
            <a:r>
              <a:rPr lang="en-US" b="1" dirty="0" err="1"/>
              <a:t>Ketua</a:t>
            </a:r>
            <a:r>
              <a:rPr lang="en-US" b="1" dirty="0"/>
              <a:t> </a:t>
            </a:r>
            <a:r>
              <a:rPr lang="en-US" b="1" dirty="0" err="1"/>
              <a:t>Jabatan</a:t>
            </a:r>
            <a:r>
              <a:rPr lang="en-US" b="1" dirty="0"/>
              <a:t> </a:t>
            </a:r>
            <a:r>
              <a:rPr lang="en-US" b="1" dirty="0" err="1"/>
              <a:t>dan</a:t>
            </a:r>
            <a:r>
              <a:rPr lang="en-US" b="1" dirty="0"/>
              <a:t> </a:t>
            </a:r>
            <a:r>
              <a:rPr lang="en-US" b="1" dirty="0" err="1"/>
              <a:t>Ketua</a:t>
            </a:r>
            <a:r>
              <a:rPr lang="en-US" b="1" dirty="0"/>
              <a:t> </a:t>
            </a:r>
            <a:r>
              <a:rPr lang="en-US" b="1" dirty="0" err="1"/>
              <a:t>Agensi</a:t>
            </a:r>
            <a:endParaRPr lang="en-US" b="1" dirty="0"/>
          </a:p>
          <a:p>
            <a:pPr>
              <a:buNone/>
            </a:pPr>
            <a:r>
              <a:rPr lang="en-US" dirty="0"/>
              <a:t>    -	</a:t>
            </a:r>
            <a:r>
              <a:rPr lang="en-US" sz="2800" dirty="0" err="1"/>
              <a:t>memberi</a:t>
            </a:r>
            <a:r>
              <a:rPr lang="en-US" sz="2800" dirty="0"/>
              <a:t> </a:t>
            </a:r>
            <a:r>
              <a:rPr lang="en-US" sz="2800" dirty="0" err="1"/>
              <a:t>komitmen</a:t>
            </a:r>
            <a:r>
              <a:rPr lang="en-US" sz="2800" dirty="0"/>
              <a:t> </a:t>
            </a:r>
            <a:r>
              <a:rPr lang="en-US" sz="2800" dirty="0" err="1"/>
              <a:t>dalam</a:t>
            </a:r>
            <a:r>
              <a:rPr lang="en-US" sz="2800" dirty="0"/>
              <a:t> </a:t>
            </a:r>
            <a:r>
              <a:rPr lang="en-US" sz="2800" dirty="0" err="1"/>
              <a:t>pengurusan</a:t>
            </a:r>
            <a:r>
              <a:rPr lang="en-US" sz="2800" dirty="0"/>
              <a:t> </a:t>
            </a:r>
            <a:r>
              <a:rPr lang="en-US" sz="2800" dirty="0" err="1"/>
              <a:t>rekod</a:t>
            </a:r>
            <a:endParaRPr lang="en-US" sz="2800" dirty="0"/>
          </a:p>
          <a:p>
            <a:pPr>
              <a:buNone/>
            </a:pPr>
            <a:r>
              <a:rPr lang="en-US" sz="2800" dirty="0"/>
              <a:t>     -	</a:t>
            </a:r>
            <a:r>
              <a:rPr lang="en-US" sz="2800" dirty="0" err="1"/>
              <a:t>Menubuhkan</a:t>
            </a:r>
            <a:r>
              <a:rPr lang="en-US" sz="2800" dirty="0"/>
              <a:t> J/K </a:t>
            </a:r>
            <a:r>
              <a:rPr lang="en-US" sz="2800" dirty="0" err="1"/>
              <a:t>Pengurusan</a:t>
            </a:r>
            <a:r>
              <a:rPr lang="en-US" sz="2800" dirty="0"/>
              <a:t> </a:t>
            </a:r>
            <a:r>
              <a:rPr lang="en-US" sz="2800" dirty="0" err="1"/>
              <a:t>Rekod</a:t>
            </a:r>
            <a:r>
              <a:rPr lang="en-US" sz="2800" dirty="0"/>
              <a:t> </a:t>
            </a:r>
            <a:r>
              <a:rPr lang="en-US" sz="2800" dirty="0" err="1"/>
              <a:t>utk</a:t>
            </a:r>
            <a:r>
              <a:rPr lang="en-US" sz="2800" dirty="0"/>
              <a:t>          	</a:t>
            </a:r>
            <a:r>
              <a:rPr lang="en-US" sz="2800" dirty="0" err="1"/>
              <a:t>pelaksanaan</a:t>
            </a:r>
            <a:r>
              <a:rPr lang="en-US" sz="2800" dirty="0"/>
              <a:t> </a:t>
            </a:r>
            <a:r>
              <a:rPr lang="en-US" sz="2800" dirty="0" err="1"/>
              <a:t>dan</a:t>
            </a:r>
            <a:r>
              <a:rPr lang="en-US" sz="2800" dirty="0"/>
              <a:t> </a:t>
            </a:r>
            <a:r>
              <a:rPr lang="en-US" sz="2800" dirty="0" err="1"/>
              <a:t>pengurusan</a:t>
            </a:r>
            <a:r>
              <a:rPr lang="en-US" sz="2800" dirty="0"/>
              <a:t> </a:t>
            </a:r>
            <a:r>
              <a:rPr lang="en-US" sz="2800" dirty="0" err="1"/>
              <a:t>rekod</a:t>
            </a:r>
            <a:endParaRPr lang="en-US" sz="2800" dirty="0"/>
          </a:p>
          <a:p>
            <a:pPr>
              <a:buNone/>
            </a:pPr>
            <a:r>
              <a:rPr lang="en-US" sz="2800" dirty="0"/>
              <a:t>    - 	</a:t>
            </a:r>
            <a:r>
              <a:rPr lang="en-US" sz="2800" dirty="0" err="1"/>
              <a:t>menetapkan</a:t>
            </a:r>
            <a:r>
              <a:rPr lang="en-US" sz="2800" dirty="0"/>
              <a:t> </a:t>
            </a:r>
            <a:r>
              <a:rPr lang="en-US" sz="2800" dirty="0" err="1"/>
              <a:t>Dasar</a:t>
            </a:r>
            <a:r>
              <a:rPr lang="en-US" sz="2800" dirty="0"/>
              <a:t>, </a:t>
            </a:r>
            <a:r>
              <a:rPr lang="en-US" sz="2800" dirty="0" err="1"/>
              <a:t>prosedur</a:t>
            </a:r>
            <a:r>
              <a:rPr lang="en-US" sz="2800" dirty="0"/>
              <a:t> </a:t>
            </a:r>
            <a:r>
              <a:rPr lang="en-US" sz="2800" dirty="0" err="1"/>
              <a:t>dan</a:t>
            </a:r>
            <a:r>
              <a:rPr lang="en-US" sz="2800" dirty="0"/>
              <a:t> standard 	</a:t>
            </a:r>
            <a:r>
              <a:rPr lang="en-US" sz="2800" dirty="0" err="1"/>
              <a:t>pengurusan</a:t>
            </a:r>
            <a:r>
              <a:rPr lang="en-US" sz="2800" dirty="0"/>
              <a:t> </a:t>
            </a:r>
            <a:r>
              <a:rPr lang="en-US" sz="2800" dirty="0" err="1"/>
              <a:t>rekod</a:t>
            </a:r>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33400"/>
            <a:ext cx="8382000" cy="5592763"/>
          </a:xfrm>
        </p:spPr>
        <p:txBody>
          <a:bodyPr>
            <a:normAutofit lnSpcReduction="10000"/>
          </a:bodyPr>
          <a:lstStyle/>
          <a:p>
            <a:r>
              <a:rPr lang="en-US" b="1" dirty="0" err="1"/>
              <a:t>Pegawai</a:t>
            </a:r>
            <a:r>
              <a:rPr lang="en-US" b="1" dirty="0"/>
              <a:t> </a:t>
            </a:r>
            <a:r>
              <a:rPr lang="en-US" b="1" dirty="0" err="1"/>
              <a:t>Rekod</a:t>
            </a:r>
            <a:r>
              <a:rPr lang="en-US" b="1" dirty="0"/>
              <a:t> </a:t>
            </a:r>
            <a:r>
              <a:rPr lang="en-US" b="1" dirty="0" err="1"/>
              <a:t>Jabatan</a:t>
            </a:r>
            <a:endParaRPr lang="en-US" b="1" dirty="0"/>
          </a:p>
          <a:p>
            <a:pPr>
              <a:buNone/>
            </a:pPr>
            <a:r>
              <a:rPr lang="en-US" dirty="0"/>
              <a:t>    -	</a:t>
            </a:r>
            <a:r>
              <a:rPr lang="en-US" sz="2800" dirty="0" err="1"/>
              <a:t>Menyelaras</a:t>
            </a:r>
            <a:r>
              <a:rPr lang="en-US" sz="2800" dirty="0"/>
              <a:t> </a:t>
            </a:r>
            <a:r>
              <a:rPr lang="en-US" sz="2800" dirty="0" err="1"/>
              <a:t>dan</a:t>
            </a:r>
            <a:r>
              <a:rPr lang="en-US" sz="2800" dirty="0"/>
              <a:t> </a:t>
            </a:r>
            <a:r>
              <a:rPr lang="en-US" sz="2800" dirty="0" err="1"/>
              <a:t>melaksanakan</a:t>
            </a:r>
            <a:r>
              <a:rPr lang="en-US" sz="2800" dirty="0"/>
              <a:t> Program 	</a:t>
            </a:r>
            <a:r>
              <a:rPr lang="en-US" sz="2800" dirty="0" err="1"/>
              <a:t>pengurusan</a:t>
            </a:r>
            <a:r>
              <a:rPr lang="en-US" sz="2800" dirty="0"/>
              <a:t> </a:t>
            </a:r>
            <a:r>
              <a:rPr lang="en-US" sz="2800" dirty="0" err="1"/>
              <a:t>rekod</a:t>
            </a:r>
            <a:endParaRPr lang="en-US" sz="2800" dirty="0"/>
          </a:p>
          <a:p>
            <a:pPr>
              <a:buNone/>
            </a:pPr>
            <a:r>
              <a:rPr lang="en-US" sz="2800" dirty="0"/>
              <a:t>     -	</a:t>
            </a:r>
            <a:r>
              <a:rPr lang="en-US" sz="2800" dirty="0" err="1"/>
              <a:t>Menyelaras</a:t>
            </a:r>
            <a:r>
              <a:rPr lang="en-US" sz="2800" dirty="0"/>
              <a:t> </a:t>
            </a:r>
            <a:r>
              <a:rPr lang="en-US" sz="2800" dirty="0" err="1"/>
              <a:t>konsultansi</a:t>
            </a:r>
            <a:r>
              <a:rPr lang="en-US" sz="2800" dirty="0"/>
              <a:t> </a:t>
            </a:r>
            <a:r>
              <a:rPr lang="en-US" sz="2800" dirty="0" err="1"/>
              <a:t>dan</a:t>
            </a:r>
            <a:r>
              <a:rPr lang="en-US" sz="2800" dirty="0"/>
              <a:t> </a:t>
            </a:r>
            <a:r>
              <a:rPr lang="en-US" sz="2800" dirty="0" err="1"/>
              <a:t>latihan</a:t>
            </a:r>
            <a:r>
              <a:rPr lang="en-US" sz="2800" dirty="0"/>
              <a:t> </a:t>
            </a:r>
            <a:r>
              <a:rPr lang="en-US" sz="2800" dirty="0" err="1"/>
              <a:t>berkaitan</a:t>
            </a:r>
            <a:r>
              <a:rPr lang="en-US" sz="2800" dirty="0"/>
              <a:t> 	</a:t>
            </a:r>
            <a:r>
              <a:rPr lang="en-US" sz="2800" dirty="0" err="1"/>
              <a:t>Pengurusan</a:t>
            </a:r>
            <a:r>
              <a:rPr lang="en-US" sz="2800" dirty="0"/>
              <a:t> </a:t>
            </a:r>
            <a:r>
              <a:rPr lang="en-US" sz="2800" dirty="0" err="1"/>
              <a:t>Rekod</a:t>
            </a:r>
            <a:r>
              <a:rPr lang="en-US" sz="2800" dirty="0"/>
              <a:t> </a:t>
            </a:r>
            <a:r>
              <a:rPr lang="en-US" sz="2800" dirty="0" err="1"/>
              <a:t>utk</a:t>
            </a:r>
            <a:r>
              <a:rPr lang="en-US" sz="2800" dirty="0"/>
              <a:t> </a:t>
            </a:r>
            <a:r>
              <a:rPr lang="en-US" sz="2800" dirty="0" err="1"/>
              <a:t>pelaksanaan</a:t>
            </a:r>
            <a:r>
              <a:rPr lang="en-US" sz="2800" dirty="0"/>
              <a:t> </a:t>
            </a:r>
            <a:r>
              <a:rPr lang="en-US" sz="2800" dirty="0" err="1"/>
              <a:t>dan</a:t>
            </a:r>
            <a:r>
              <a:rPr lang="en-US" sz="2800" dirty="0"/>
              <a:t> 	</a:t>
            </a:r>
            <a:r>
              <a:rPr lang="en-US" sz="2800" dirty="0" err="1"/>
              <a:t>pengurusan</a:t>
            </a:r>
            <a:r>
              <a:rPr lang="en-US" sz="2800" dirty="0"/>
              <a:t> </a:t>
            </a:r>
            <a:r>
              <a:rPr lang="en-US" sz="2800" dirty="0" err="1"/>
              <a:t>rekod</a:t>
            </a:r>
            <a:endParaRPr lang="en-US" sz="2800" dirty="0"/>
          </a:p>
          <a:p>
            <a:pPr>
              <a:buNone/>
            </a:pPr>
            <a:r>
              <a:rPr lang="en-US" sz="2800" dirty="0"/>
              <a:t>    - 	</a:t>
            </a:r>
            <a:r>
              <a:rPr lang="en-US" sz="2800" dirty="0" err="1"/>
              <a:t>memantau</a:t>
            </a:r>
            <a:r>
              <a:rPr lang="en-US" sz="2800" dirty="0"/>
              <a:t> </a:t>
            </a:r>
            <a:r>
              <a:rPr lang="en-US" sz="2800" dirty="0" err="1"/>
              <a:t>pemeliharaan</a:t>
            </a:r>
            <a:r>
              <a:rPr lang="en-US" sz="2800" dirty="0"/>
              <a:t> </a:t>
            </a:r>
            <a:r>
              <a:rPr lang="en-US" sz="2800" dirty="0" err="1"/>
              <a:t>dan</a:t>
            </a:r>
            <a:r>
              <a:rPr lang="en-US" sz="2800" dirty="0"/>
              <a:t> </a:t>
            </a:r>
            <a:r>
              <a:rPr lang="en-US" sz="2800" dirty="0" err="1"/>
              <a:t>penyimpanan</a:t>
            </a:r>
            <a:r>
              <a:rPr lang="en-US" sz="2800" dirty="0"/>
              <a:t> </a:t>
            </a:r>
            <a:r>
              <a:rPr lang="en-US" sz="2800" dirty="0" err="1"/>
              <a:t>rekod</a:t>
            </a:r>
            <a:endParaRPr lang="en-US" sz="2800" dirty="0"/>
          </a:p>
          <a:p>
            <a:pPr>
              <a:buNone/>
            </a:pPr>
            <a:r>
              <a:rPr lang="en-US" sz="2800" dirty="0"/>
              <a:t>    -      melaksanakan aktiviti pelupusan rekod</a:t>
            </a:r>
          </a:p>
          <a:p>
            <a:pPr>
              <a:buNone/>
            </a:pPr>
            <a:r>
              <a:rPr lang="en-US" sz="2800" dirty="0"/>
              <a:t>    - 	</a:t>
            </a:r>
            <a:r>
              <a:rPr lang="en-US" sz="2800" dirty="0" err="1"/>
              <a:t>berhubung</a:t>
            </a:r>
            <a:r>
              <a:rPr lang="en-US" sz="2800" dirty="0"/>
              <a:t> </a:t>
            </a:r>
            <a:r>
              <a:rPr lang="en-US" sz="2800" dirty="0" err="1"/>
              <a:t>dengan</a:t>
            </a:r>
            <a:r>
              <a:rPr lang="en-US" sz="2800" dirty="0"/>
              <a:t> ANM </a:t>
            </a:r>
            <a:r>
              <a:rPr lang="en-US" sz="2800" dirty="0" err="1"/>
              <a:t>mengenai</a:t>
            </a:r>
            <a:r>
              <a:rPr lang="en-US" sz="2800" dirty="0"/>
              <a:t> </a:t>
            </a:r>
            <a:r>
              <a:rPr lang="en-US" sz="2800" dirty="0" err="1"/>
              <a:t>pengurusan</a:t>
            </a:r>
            <a:r>
              <a:rPr lang="en-US" sz="2800" dirty="0"/>
              <a:t> 	</a:t>
            </a:r>
            <a:r>
              <a:rPr lang="en-US" sz="2800" dirty="0" err="1"/>
              <a:t>rekod</a:t>
            </a:r>
            <a:endParaRPr lang="en-US" sz="2800" dirty="0"/>
          </a:p>
          <a:p>
            <a:pPr>
              <a:buNone/>
            </a:pPr>
            <a:r>
              <a:rPr lang="en-US" sz="2800" dirty="0"/>
              <a:t>    - 	</a:t>
            </a:r>
            <a:r>
              <a:rPr lang="en-US" sz="2800" dirty="0" err="1"/>
              <a:t>menyelia</a:t>
            </a:r>
            <a:r>
              <a:rPr lang="en-US" sz="2800" dirty="0"/>
              <a:t> </a:t>
            </a:r>
            <a:r>
              <a:rPr lang="en-US" sz="2800" dirty="0" err="1"/>
              <a:t>kerja-kerja</a:t>
            </a:r>
            <a:r>
              <a:rPr lang="en-US" sz="2800" dirty="0"/>
              <a:t> </a:t>
            </a:r>
            <a:r>
              <a:rPr lang="en-US" sz="2800" dirty="0" err="1"/>
              <a:t>pengurusan</a:t>
            </a:r>
            <a:r>
              <a:rPr lang="en-US" sz="2800" dirty="0"/>
              <a:t> </a:t>
            </a:r>
            <a:r>
              <a:rPr lang="en-US" sz="2800" dirty="0" err="1"/>
              <a:t>rekod</a:t>
            </a:r>
            <a:r>
              <a:rPr lang="en-US" sz="2800" dirty="0"/>
              <a:t> yang 	</a:t>
            </a:r>
            <a:r>
              <a:rPr lang="en-US" sz="2800" dirty="0" err="1"/>
              <a:t>dilaksanakan</a:t>
            </a:r>
            <a:r>
              <a:rPr lang="en-US" sz="2800" dirty="0"/>
              <a:t> </a:t>
            </a:r>
            <a:r>
              <a:rPr lang="en-US" sz="2800" dirty="0" err="1"/>
              <a:t>oleh</a:t>
            </a:r>
            <a:r>
              <a:rPr lang="en-US" sz="2800" dirty="0"/>
              <a:t> </a:t>
            </a:r>
            <a:r>
              <a:rPr lang="en-US" sz="2800" dirty="0" err="1"/>
              <a:t>Pembantu</a:t>
            </a:r>
            <a:r>
              <a:rPr lang="en-US" sz="2800" dirty="0"/>
              <a:t> </a:t>
            </a:r>
            <a:r>
              <a:rPr lang="en-US" sz="2800" dirty="0" err="1"/>
              <a:t>Tadbir</a:t>
            </a:r>
            <a:r>
              <a:rPr lang="en-US" sz="2800" dirty="0"/>
              <a:t> </a:t>
            </a:r>
            <a:r>
              <a:rPr lang="en-US" sz="2800" dirty="0" err="1"/>
              <a:t>Rekod</a:t>
            </a:r>
            <a:r>
              <a:rPr lang="en-US" sz="2800" dirty="0"/>
              <a:t> </a:t>
            </a:r>
            <a:r>
              <a:rPr lang="en-US" sz="2800" dirty="0" err="1"/>
              <a:t>Jabatan</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b="1" dirty="0">
                <a:latin typeface="Century Gothic" pitchFamily="34" charset="0"/>
              </a:rPr>
              <a:t>KLASIFIKASI FAIL</a:t>
            </a:r>
            <a:endParaRPr lang="en-US" b="1"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2316194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itchFamily="34" charset="0"/>
              </a:rPr>
              <a:t>TAFSIRAN KLASIFIKASI</a:t>
            </a:r>
            <a:endParaRPr lang="en-US" b="1" dirty="0"/>
          </a:p>
        </p:txBody>
      </p:sp>
      <p:sp>
        <p:nvSpPr>
          <p:cNvPr id="3" name="Content Placeholder 2"/>
          <p:cNvSpPr>
            <a:spLocks noGrp="1"/>
          </p:cNvSpPr>
          <p:nvPr>
            <p:ph idx="1"/>
          </p:nvPr>
        </p:nvSpPr>
        <p:spPr>
          <a:xfrm>
            <a:off x="457200" y="1676400"/>
            <a:ext cx="7696200" cy="4525963"/>
          </a:xfrm>
        </p:spPr>
        <p:txBody>
          <a:bodyPr>
            <a:normAutofit lnSpcReduction="10000"/>
          </a:bodyPr>
          <a:lstStyle/>
          <a:p>
            <a:pPr marL="0" indent="0">
              <a:buNone/>
            </a:pPr>
            <a:r>
              <a:rPr lang="en-US" dirty="0">
                <a:latin typeface="Century Gothic" pitchFamily="34" charset="0"/>
              </a:rPr>
              <a:t>Klasifikasi adalah proses mengenal pasti kategori atau aktiviti perkhidmatan dan rekod yang dijana dan dikumpul, jika berkenaan, ke dalam fail bagi memudahkan pemerihal, kawalan, pautan dan penetapan status pelupusan dan akses</a:t>
            </a:r>
          </a:p>
          <a:p>
            <a:pPr marL="0" indent="0" algn="r">
              <a:buNone/>
            </a:pPr>
            <a:r>
              <a:rPr lang="en-US" dirty="0">
                <a:latin typeface="Century Gothic" pitchFamily="34" charset="0"/>
              </a:rPr>
              <a:t>(MS2223, </a:t>
            </a:r>
            <a:r>
              <a:rPr lang="en-US" dirty="0" err="1">
                <a:latin typeface="Century Gothic" pitchFamily="34" charset="0"/>
              </a:rPr>
              <a:t>Bhg</a:t>
            </a:r>
            <a:r>
              <a:rPr lang="en-US" dirty="0">
                <a:latin typeface="Century Gothic" pitchFamily="34" charset="0"/>
              </a:rPr>
              <a:t> 2, </a:t>
            </a:r>
            <a:r>
              <a:rPr lang="en-US" dirty="0" err="1">
                <a:latin typeface="Century Gothic" pitchFamily="34" charset="0"/>
              </a:rPr>
              <a:t>Klausa</a:t>
            </a:r>
            <a:r>
              <a:rPr lang="en-US" dirty="0">
                <a:latin typeface="Century Gothic" pitchFamily="34" charset="0"/>
              </a:rPr>
              <a:t> 4.3.4)</a:t>
            </a:r>
          </a:p>
          <a:p>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278633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Autofit/>
          </a:bodyPr>
          <a:lstStyle/>
          <a:p>
            <a:r>
              <a:rPr lang="en-US" sz="3600" b="1" dirty="0">
                <a:latin typeface="Century Gothic" pitchFamily="34" charset="0"/>
              </a:rPr>
              <a:t>PERATURAN KLASIFIKASI FAIL </a:t>
            </a:r>
            <a:endParaRPr lang="en-US" sz="3600" b="1" dirty="0"/>
          </a:p>
        </p:txBody>
      </p:sp>
      <p:sp>
        <p:nvSpPr>
          <p:cNvPr id="3" name="Content Placeholder 2"/>
          <p:cNvSpPr>
            <a:spLocks noGrp="1"/>
          </p:cNvSpPr>
          <p:nvPr>
            <p:ph idx="1"/>
          </p:nvPr>
        </p:nvSpPr>
        <p:spPr>
          <a:xfrm>
            <a:off x="457200" y="1447800"/>
            <a:ext cx="8229600" cy="1295400"/>
          </a:xfrm>
        </p:spPr>
        <p:txBody>
          <a:bodyPr>
            <a:normAutofit fontScale="92500"/>
          </a:bodyPr>
          <a:lstStyle/>
          <a:p>
            <a:pPr>
              <a:buFont typeface="Wingdings" pitchFamily="2" charset="2"/>
              <a:buChar char="§"/>
            </a:pPr>
            <a:r>
              <a:rPr lang="en-US" dirty="0" err="1">
                <a:latin typeface="Century Gothic" pitchFamily="34" charset="0"/>
              </a:rPr>
              <a:t>Menggunakan</a:t>
            </a:r>
            <a:r>
              <a:rPr lang="en-US" dirty="0">
                <a:latin typeface="Century Gothic" pitchFamily="34" charset="0"/>
              </a:rPr>
              <a:t> </a:t>
            </a:r>
            <a:r>
              <a:rPr lang="en-US" dirty="0" err="1">
                <a:latin typeface="Century Gothic" pitchFamily="34" charset="0"/>
              </a:rPr>
              <a:t>klasifikasi</a:t>
            </a:r>
            <a:r>
              <a:rPr lang="en-US" dirty="0">
                <a:latin typeface="Century Gothic" pitchFamily="34" charset="0"/>
              </a:rPr>
              <a:t> </a:t>
            </a:r>
            <a:r>
              <a:rPr lang="en-US" dirty="0" err="1">
                <a:latin typeface="Century Gothic" pitchFamily="34" charset="0"/>
              </a:rPr>
              <a:t>fungsi</a:t>
            </a:r>
            <a:r>
              <a:rPr lang="en-US" dirty="0">
                <a:latin typeface="Century Gothic" pitchFamily="34" charset="0"/>
              </a:rPr>
              <a:t> </a:t>
            </a:r>
            <a:r>
              <a:rPr lang="en-US" dirty="0" err="1">
                <a:latin typeface="Century Gothic" pitchFamily="34" charset="0"/>
              </a:rPr>
              <a:t>dengan</a:t>
            </a:r>
            <a:r>
              <a:rPr lang="en-US" dirty="0">
                <a:latin typeface="Century Gothic" pitchFamily="34" charset="0"/>
              </a:rPr>
              <a:t> </a:t>
            </a:r>
            <a:r>
              <a:rPr lang="en-US" dirty="0" err="1">
                <a:latin typeface="Century Gothic" pitchFamily="34" charset="0"/>
              </a:rPr>
              <a:t>memasukkan</a:t>
            </a:r>
            <a:r>
              <a:rPr lang="en-US" dirty="0">
                <a:latin typeface="Century Gothic" pitchFamily="34" charset="0"/>
              </a:rPr>
              <a:t> </a:t>
            </a:r>
            <a:r>
              <a:rPr lang="en-US" dirty="0" err="1">
                <a:latin typeface="Century Gothic" pitchFamily="34" charset="0"/>
              </a:rPr>
              <a:t>sistem</a:t>
            </a:r>
            <a:r>
              <a:rPr lang="en-US" dirty="0">
                <a:latin typeface="Century Gothic" pitchFamily="34" charset="0"/>
              </a:rPr>
              <a:t> </a:t>
            </a:r>
            <a:r>
              <a:rPr lang="en-US" dirty="0" err="1">
                <a:latin typeface="Century Gothic" pitchFamily="34" charset="0"/>
              </a:rPr>
              <a:t>blok</a:t>
            </a:r>
            <a:r>
              <a:rPr lang="en-US" dirty="0">
                <a:latin typeface="Century Gothic" pitchFamily="34" charset="0"/>
              </a:rPr>
              <a:t> </a:t>
            </a:r>
            <a:r>
              <a:rPr lang="en-US" dirty="0" err="1">
                <a:latin typeface="Century Gothic" pitchFamily="34" charset="0"/>
              </a:rPr>
              <a:t>nombor</a:t>
            </a:r>
            <a:r>
              <a:rPr lang="en-US" dirty="0">
                <a:latin typeface="Century Gothic" pitchFamily="34" charset="0"/>
              </a:rPr>
              <a:t>.</a:t>
            </a:r>
          </a:p>
          <a:p>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5" name="Content Placeholder 2"/>
          <p:cNvSpPr txBox="1">
            <a:spLocks/>
          </p:cNvSpPr>
          <p:nvPr/>
        </p:nvSpPr>
        <p:spPr>
          <a:xfrm>
            <a:off x="533400" y="2743200"/>
            <a:ext cx="8229600" cy="220979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r>
              <a:rPr lang="en-US" dirty="0" err="1">
                <a:latin typeface="Century Gothic" pitchFamily="34" charset="0"/>
              </a:rPr>
              <a:t>Lojik</a:t>
            </a:r>
            <a:r>
              <a:rPr lang="en-US" dirty="0">
                <a:latin typeface="Century Gothic" pitchFamily="34" charset="0"/>
              </a:rPr>
              <a:t> – </a:t>
            </a:r>
            <a:r>
              <a:rPr lang="en-US" dirty="0" err="1">
                <a:latin typeface="Century Gothic" pitchFamily="34" charset="0"/>
              </a:rPr>
              <a:t>ianya</a:t>
            </a:r>
            <a:r>
              <a:rPr lang="en-US" dirty="0">
                <a:latin typeface="Century Gothic" pitchFamily="34" charset="0"/>
              </a:rPr>
              <a:t> </a:t>
            </a:r>
            <a:r>
              <a:rPr lang="en-US" dirty="0" err="1">
                <a:latin typeface="Century Gothic" pitchFamily="34" charset="0"/>
              </a:rPr>
              <a:t>boleh</a:t>
            </a:r>
            <a:r>
              <a:rPr lang="en-US" dirty="0">
                <a:latin typeface="Century Gothic" pitchFamily="34" charset="0"/>
              </a:rPr>
              <a:t> </a:t>
            </a:r>
            <a:r>
              <a:rPr lang="en-US" dirty="0" err="1">
                <a:latin typeface="Century Gothic" pitchFamily="34" charset="0"/>
              </a:rPr>
              <a:t>dipadankan</a:t>
            </a:r>
            <a:r>
              <a:rPr lang="en-US" dirty="0">
                <a:latin typeface="Century Gothic" pitchFamily="34" charset="0"/>
              </a:rPr>
              <a:t> </a:t>
            </a:r>
            <a:r>
              <a:rPr lang="en-US" dirty="0" err="1">
                <a:latin typeface="Century Gothic" pitchFamily="34" charset="0"/>
              </a:rPr>
              <a:t>antara</a:t>
            </a:r>
            <a:r>
              <a:rPr lang="en-US" dirty="0">
                <a:latin typeface="Century Gothic" pitchFamily="34" charset="0"/>
              </a:rPr>
              <a:t> </a:t>
            </a:r>
            <a:r>
              <a:rPr lang="en-US" dirty="0" err="1">
                <a:latin typeface="Century Gothic" pitchFamily="34" charset="0"/>
              </a:rPr>
              <a:t>satu</a:t>
            </a:r>
            <a:r>
              <a:rPr lang="en-US" dirty="0">
                <a:latin typeface="Century Gothic" pitchFamily="34" charset="0"/>
              </a:rPr>
              <a:t> </a:t>
            </a:r>
            <a:r>
              <a:rPr lang="en-US" dirty="0" err="1">
                <a:latin typeface="Century Gothic" pitchFamily="34" charset="0"/>
              </a:rPr>
              <a:t>kumpulan</a:t>
            </a:r>
            <a:r>
              <a:rPr lang="en-US" dirty="0">
                <a:latin typeface="Century Gothic" pitchFamily="34" charset="0"/>
              </a:rPr>
              <a:t> </a:t>
            </a:r>
            <a:r>
              <a:rPr lang="en-US" dirty="0" err="1">
                <a:latin typeface="Century Gothic" pitchFamily="34" charset="0"/>
              </a:rPr>
              <a:t>fungsi</a:t>
            </a:r>
            <a:r>
              <a:rPr lang="en-US" dirty="0">
                <a:latin typeface="Century Gothic" pitchFamily="34" charset="0"/>
              </a:rPr>
              <a:t> </a:t>
            </a:r>
            <a:r>
              <a:rPr lang="en-US" dirty="0" err="1">
                <a:latin typeface="Century Gothic" pitchFamily="34" charset="0"/>
              </a:rPr>
              <a:t>dengan</a:t>
            </a:r>
            <a:r>
              <a:rPr lang="en-US" dirty="0">
                <a:latin typeface="Century Gothic" pitchFamily="34" charset="0"/>
              </a:rPr>
              <a:t> </a:t>
            </a:r>
            <a:r>
              <a:rPr lang="en-US" dirty="0" err="1">
                <a:latin typeface="Century Gothic" pitchFamily="34" charset="0"/>
              </a:rPr>
              <a:t>kumpulan</a:t>
            </a:r>
            <a:r>
              <a:rPr lang="en-US" dirty="0">
                <a:latin typeface="Century Gothic" pitchFamily="34" charset="0"/>
              </a:rPr>
              <a:t> </a:t>
            </a:r>
            <a:r>
              <a:rPr lang="en-US" dirty="0" err="1">
                <a:latin typeface="Century Gothic" pitchFamily="34" charset="0"/>
              </a:rPr>
              <a:t>fungsi</a:t>
            </a:r>
            <a:r>
              <a:rPr lang="en-US" dirty="0">
                <a:latin typeface="Century Gothic" pitchFamily="34" charset="0"/>
              </a:rPr>
              <a:t> yang lain, juga </a:t>
            </a:r>
            <a:r>
              <a:rPr lang="en-US" dirty="0" err="1">
                <a:latin typeface="Century Gothic" pitchFamily="34" charset="0"/>
              </a:rPr>
              <a:t>dengan</a:t>
            </a:r>
            <a:r>
              <a:rPr lang="en-US" dirty="0">
                <a:latin typeface="Century Gothic" pitchFamily="34" charset="0"/>
              </a:rPr>
              <a:t> </a:t>
            </a:r>
            <a:r>
              <a:rPr lang="en-US" dirty="0" err="1">
                <a:latin typeface="Century Gothic" pitchFamily="34" charset="0"/>
              </a:rPr>
              <a:t>aktiviti</a:t>
            </a:r>
            <a:r>
              <a:rPr lang="en-US" dirty="0">
                <a:latin typeface="Century Gothic" pitchFamily="34" charset="0"/>
              </a:rPr>
              <a:t>, sub-</a:t>
            </a:r>
            <a:r>
              <a:rPr lang="en-US" dirty="0" err="1">
                <a:latin typeface="Century Gothic" pitchFamily="34" charset="0"/>
              </a:rPr>
              <a:t>aktiviti</a:t>
            </a:r>
            <a:r>
              <a:rPr lang="en-US" dirty="0">
                <a:latin typeface="Century Gothic" pitchFamily="34" charset="0"/>
              </a:rPr>
              <a:t> </a:t>
            </a:r>
            <a:r>
              <a:rPr lang="en-US" dirty="0" err="1">
                <a:latin typeface="Century Gothic" pitchFamily="34" charset="0"/>
              </a:rPr>
              <a:t>dan</a:t>
            </a:r>
            <a:r>
              <a:rPr lang="en-US" dirty="0">
                <a:latin typeface="Century Gothic" pitchFamily="34" charset="0"/>
              </a:rPr>
              <a:t> </a:t>
            </a:r>
            <a:r>
              <a:rPr lang="en-US" dirty="0" err="1">
                <a:latin typeface="Century Gothic" pitchFamily="34" charset="0"/>
              </a:rPr>
              <a:t>transaksi</a:t>
            </a:r>
            <a:r>
              <a:rPr lang="en-US" dirty="0">
                <a:latin typeface="Century Gothic" pitchFamily="34" charset="0"/>
              </a:rPr>
              <a:t> </a:t>
            </a:r>
            <a:r>
              <a:rPr lang="en-US" dirty="0" err="1">
                <a:latin typeface="Century Gothic" pitchFamily="34" charset="0"/>
              </a:rPr>
              <a:t>dalam</a:t>
            </a:r>
            <a:r>
              <a:rPr lang="en-US" dirty="0">
                <a:latin typeface="Century Gothic" pitchFamily="34" charset="0"/>
              </a:rPr>
              <a:t> </a:t>
            </a:r>
            <a:r>
              <a:rPr lang="en-US" dirty="0" err="1">
                <a:latin typeface="Century Gothic" pitchFamily="34" charset="0"/>
              </a:rPr>
              <a:t>organisasi</a:t>
            </a:r>
            <a:r>
              <a:rPr lang="en-US" dirty="0">
                <a:latin typeface="Century Gothic" pitchFamily="34" charset="0"/>
              </a:rPr>
              <a:t>.</a:t>
            </a:r>
          </a:p>
          <a:p>
            <a:endParaRPr lang="en-US" dirty="0"/>
          </a:p>
        </p:txBody>
      </p:sp>
      <p:sp>
        <p:nvSpPr>
          <p:cNvPr id="6" name="Content Placeholder 2"/>
          <p:cNvSpPr txBox="1">
            <a:spLocks/>
          </p:cNvSpPr>
          <p:nvPr/>
        </p:nvSpPr>
        <p:spPr>
          <a:xfrm>
            <a:off x="535898" y="4989224"/>
            <a:ext cx="8229600" cy="117316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r>
              <a:rPr lang="en-US" dirty="0" err="1">
                <a:latin typeface="Century Gothic" pitchFamily="34" charset="0"/>
              </a:rPr>
              <a:t>Susunan</a:t>
            </a:r>
            <a:r>
              <a:rPr lang="en-US" dirty="0">
                <a:latin typeface="Century Gothic" pitchFamily="34" charset="0"/>
              </a:rPr>
              <a:t> </a:t>
            </a:r>
            <a:r>
              <a:rPr lang="en-US" dirty="0" err="1">
                <a:latin typeface="Century Gothic" pitchFamily="34" charset="0"/>
              </a:rPr>
              <a:t>mengikut</a:t>
            </a:r>
            <a:r>
              <a:rPr lang="en-US" dirty="0">
                <a:latin typeface="Century Gothic" pitchFamily="34" charset="0"/>
              </a:rPr>
              <a:t> </a:t>
            </a:r>
            <a:r>
              <a:rPr lang="en-US" dirty="0" err="1">
                <a:latin typeface="Century Gothic" pitchFamily="34" charset="0"/>
              </a:rPr>
              <a:t>hirarki</a:t>
            </a:r>
            <a:r>
              <a:rPr lang="en-US" dirty="0">
                <a:latin typeface="Century Gothic" pitchFamily="34" charset="0"/>
              </a:rPr>
              <a:t> </a:t>
            </a:r>
            <a:r>
              <a:rPr lang="en-US" dirty="0" err="1">
                <a:latin typeface="Century Gothic" pitchFamily="34" charset="0"/>
              </a:rPr>
              <a:t>tertentu</a:t>
            </a:r>
            <a:r>
              <a:rPr lang="en-US" dirty="0">
                <a:latin typeface="Century Gothic" pitchFamily="34" charset="0"/>
              </a:rPr>
              <a:t> </a:t>
            </a:r>
            <a:r>
              <a:rPr lang="en-US" dirty="0" err="1">
                <a:latin typeface="Century Gothic" pitchFamily="34" charset="0"/>
              </a:rPr>
              <a:t>bermula</a:t>
            </a:r>
            <a:r>
              <a:rPr lang="en-US" dirty="0">
                <a:latin typeface="Century Gothic" pitchFamily="34" charset="0"/>
              </a:rPr>
              <a:t> </a:t>
            </a:r>
            <a:r>
              <a:rPr lang="en-US" dirty="0" err="1">
                <a:latin typeface="Century Gothic" pitchFamily="34" charset="0"/>
              </a:rPr>
              <a:t>dari</a:t>
            </a:r>
            <a:r>
              <a:rPr lang="en-US" dirty="0">
                <a:latin typeface="Century Gothic" pitchFamily="34" charset="0"/>
              </a:rPr>
              <a:t> yang </a:t>
            </a:r>
            <a:r>
              <a:rPr lang="en-US" dirty="0" err="1">
                <a:latin typeface="Century Gothic" pitchFamily="34" charset="0"/>
              </a:rPr>
              <a:t>umum</a:t>
            </a:r>
            <a:r>
              <a:rPr lang="en-US" dirty="0">
                <a:latin typeface="Century Gothic" pitchFamily="34" charset="0"/>
              </a:rPr>
              <a:t> </a:t>
            </a:r>
            <a:r>
              <a:rPr lang="en-US" dirty="0" err="1">
                <a:latin typeface="Century Gothic" pitchFamily="34" charset="0"/>
              </a:rPr>
              <a:t>kepada</a:t>
            </a:r>
            <a:r>
              <a:rPr lang="en-US" dirty="0">
                <a:latin typeface="Century Gothic" pitchFamily="34" charset="0"/>
              </a:rPr>
              <a:t> yang </a:t>
            </a:r>
            <a:r>
              <a:rPr lang="en-US" dirty="0" err="1">
                <a:latin typeface="Century Gothic" pitchFamily="34" charset="0"/>
              </a:rPr>
              <a:t>lebih</a:t>
            </a:r>
            <a:r>
              <a:rPr lang="en-US" dirty="0">
                <a:latin typeface="Century Gothic" pitchFamily="34" charset="0"/>
              </a:rPr>
              <a:t> </a:t>
            </a:r>
            <a:r>
              <a:rPr lang="en-US" dirty="0" err="1">
                <a:latin typeface="Century Gothic" pitchFamily="34" charset="0"/>
              </a:rPr>
              <a:t>khusus</a:t>
            </a:r>
            <a:endParaRPr lang="en-US" dirty="0">
              <a:latin typeface="Century Gothic" pitchFamily="34" charset="0"/>
            </a:endParaRPr>
          </a:p>
          <a:p>
            <a:endParaRPr lang="en-US" dirty="0"/>
          </a:p>
        </p:txBody>
      </p:sp>
    </p:spTree>
    <p:extLst>
      <p:ext uri="{BB962C8B-B14F-4D97-AF65-F5344CB8AC3E}">
        <p14:creationId xmlns:p14="http://schemas.microsoft.com/office/powerpoint/2010/main" val="22929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itchFamily="34" charset="0"/>
              </a:rPr>
              <a:t>SKIMA KLASIFIKASI</a:t>
            </a:r>
            <a:endParaRPr lang="en-US" dirty="0"/>
          </a:p>
        </p:txBody>
      </p:sp>
      <p:sp>
        <p:nvSpPr>
          <p:cNvPr id="3" name="Content Placeholder 2"/>
          <p:cNvSpPr>
            <a:spLocks noGrp="1"/>
          </p:cNvSpPr>
          <p:nvPr>
            <p:ph idx="1"/>
          </p:nvPr>
        </p:nvSpPr>
        <p:spPr>
          <a:xfrm>
            <a:off x="457200" y="1600201"/>
            <a:ext cx="8229600" cy="4114800"/>
          </a:xfrm>
        </p:spPr>
        <p:txBody>
          <a:bodyPr/>
          <a:lstStyle/>
          <a:p>
            <a:pPr lvl="1">
              <a:buNone/>
            </a:pPr>
            <a:r>
              <a:rPr lang="en-US" b="1" dirty="0" err="1">
                <a:latin typeface="Century Gothic" pitchFamily="34" charset="0"/>
              </a:rPr>
              <a:t>Peringkat</a:t>
            </a:r>
            <a:r>
              <a:rPr lang="en-US" b="1" dirty="0">
                <a:latin typeface="Century Gothic" pitchFamily="34" charset="0"/>
              </a:rPr>
              <a:t> 1</a:t>
            </a:r>
            <a:r>
              <a:rPr lang="en-US" dirty="0">
                <a:latin typeface="Century Gothic" pitchFamily="34" charset="0"/>
              </a:rPr>
              <a:t>: </a:t>
            </a:r>
            <a:r>
              <a:rPr lang="en-US" dirty="0" err="1">
                <a:latin typeface="Century Gothic" pitchFamily="34" charset="0"/>
              </a:rPr>
              <a:t>Fungsi</a:t>
            </a:r>
            <a:r>
              <a:rPr lang="en-US" dirty="0">
                <a:latin typeface="Century Gothic" pitchFamily="34" charset="0"/>
              </a:rPr>
              <a:t>        </a:t>
            </a:r>
            <a:r>
              <a:rPr lang="en-US" dirty="0" err="1">
                <a:latin typeface="Century Gothic" pitchFamily="34" charset="0"/>
              </a:rPr>
              <a:t>Umum</a:t>
            </a:r>
            <a:r>
              <a:rPr lang="en-US" dirty="0">
                <a:latin typeface="Century Gothic" pitchFamily="34" charset="0"/>
              </a:rPr>
              <a:t> </a:t>
            </a:r>
          </a:p>
          <a:p>
            <a:pPr lvl="1">
              <a:buNone/>
            </a:pPr>
            <a:r>
              <a:rPr lang="en-US" dirty="0">
                <a:latin typeface="Century Gothic" pitchFamily="34" charset="0"/>
              </a:rPr>
              <a:t>			</a:t>
            </a:r>
          </a:p>
          <a:p>
            <a:pPr lvl="1">
              <a:buNone/>
            </a:pPr>
            <a:r>
              <a:rPr lang="en-US" dirty="0">
                <a:latin typeface="Century Gothic" pitchFamily="34" charset="0"/>
              </a:rPr>
              <a:t>		</a:t>
            </a:r>
            <a:r>
              <a:rPr lang="en-US" b="1" dirty="0" err="1">
                <a:latin typeface="Century Gothic" pitchFamily="34" charset="0"/>
              </a:rPr>
              <a:t>Peringkat</a:t>
            </a:r>
            <a:r>
              <a:rPr lang="en-US" b="1" dirty="0">
                <a:latin typeface="Century Gothic" pitchFamily="34" charset="0"/>
              </a:rPr>
              <a:t> 2</a:t>
            </a:r>
            <a:r>
              <a:rPr lang="en-US" dirty="0">
                <a:latin typeface="Century Gothic" pitchFamily="34" charset="0"/>
              </a:rPr>
              <a:t>: </a:t>
            </a:r>
            <a:r>
              <a:rPr lang="en-US" dirty="0" err="1">
                <a:latin typeface="Century Gothic" pitchFamily="34" charset="0"/>
              </a:rPr>
              <a:t>Aktiviti</a:t>
            </a:r>
            <a:r>
              <a:rPr lang="en-US" dirty="0">
                <a:latin typeface="Century Gothic" pitchFamily="34" charset="0"/>
              </a:rPr>
              <a:t>         </a:t>
            </a:r>
            <a:r>
              <a:rPr lang="en-US" dirty="0" err="1">
                <a:latin typeface="Century Gothic" pitchFamily="34" charset="0"/>
              </a:rPr>
              <a:t>Umum</a:t>
            </a:r>
            <a:endParaRPr lang="en-US" dirty="0">
              <a:latin typeface="Century Gothic" pitchFamily="34" charset="0"/>
            </a:endParaRPr>
          </a:p>
          <a:p>
            <a:pPr lvl="1">
              <a:buNone/>
            </a:pPr>
            <a:r>
              <a:rPr lang="en-US" dirty="0">
                <a:latin typeface="Century Gothic" pitchFamily="34" charset="0"/>
              </a:rPr>
              <a:t>		     </a:t>
            </a:r>
          </a:p>
          <a:p>
            <a:pPr lvl="1">
              <a:buNone/>
            </a:pPr>
            <a:r>
              <a:rPr lang="en-US" dirty="0">
                <a:latin typeface="Century Gothic" pitchFamily="34" charset="0"/>
              </a:rPr>
              <a:t>		      </a:t>
            </a:r>
            <a:r>
              <a:rPr lang="en-US" b="1" dirty="0" err="1">
                <a:latin typeface="Century Gothic" pitchFamily="34" charset="0"/>
              </a:rPr>
              <a:t>Peringkat</a:t>
            </a:r>
            <a:r>
              <a:rPr lang="en-US" b="1" dirty="0">
                <a:latin typeface="Century Gothic" pitchFamily="34" charset="0"/>
              </a:rPr>
              <a:t> 3</a:t>
            </a:r>
            <a:r>
              <a:rPr lang="en-US" dirty="0">
                <a:latin typeface="Century Gothic" pitchFamily="34" charset="0"/>
              </a:rPr>
              <a:t>: Sub-</a:t>
            </a:r>
            <a:r>
              <a:rPr lang="en-US" dirty="0" err="1">
                <a:latin typeface="Century Gothic" pitchFamily="34" charset="0"/>
              </a:rPr>
              <a:t>Aktiviti</a:t>
            </a:r>
            <a:r>
              <a:rPr lang="en-US" dirty="0">
                <a:latin typeface="Century Gothic" pitchFamily="34" charset="0"/>
              </a:rPr>
              <a:t>          </a:t>
            </a:r>
            <a:r>
              <a:rPr lang="en-US" dirty="0" err="1">
                <a:latin typeface="Century Gothic" pitchFamily="34" charset="0"/>
              </a:rPr>
              <a:t>Khusus</a:t>
            </a:r>
            <a:endParaRPr lang="en-US" dirty="0">
              <a:latin typeface="Century Gothic" pitchFamily="34" charset="0"/>
            </a:endParaRPr>
          </a:p>
          <a:p>
            <a:pPr lvl="1">
              <a:buNone/>
            </a:pPr>
            <a:r>
              <a:rPr lang="en-US" dirty="0">
                <a:latin typeface="Century Gothic" pitchFamily="34" charset="0"/>
              </a:rPr>
              <a:t>			</a:t>
            </a:r>
          </a:p>
          <a:p>
            <a:pPr lvl="1">
              <a:buNone/>
            </a:pPr>
            <a:r>
              <a:rPr lang="en-US" dirty="0">
                <a:latin typeface="Century Gothic" pitchFamily="34" charset="0"/>
              </a:rPr>
              <a:t>			   </a:t>
            </a:r>
            <a:r>
              <a:rPr lang="en-US" b="1" dirty="0" err="1">
                <a:latin typeface="Century Gothic" pitchFamily="34" charset="0"/>
              </a:rPr>
              <a:t>Peringkat</a:t>
            </a:r>
            <a:r>
              <a:rPr lang="en-US" b="1" dirty="0">
                <a:latin typeface="Century Gothic" pitchFamily="34" charset="0"/>
              </a:rPr>
              <a:t> 4</a:t>
            </a:r>
            <a:r>
              <a:rPr lang="en-US" dirty="0">
                <a:latin typeface="Century Gothic" pitchFamily="34" charset="0"/>
              </a:rPr>
              <a:t>: </a:t>
            </a:r>
            <a:r>
              <a:rPr lang="en-US" dirty="0" err="1">
                <a:latin typeface="Century Gothic" pitchFamily="34" charset="0"/>
              </a:rPr>
              <a:t>Transaksi</a:t>
            </a:r>
            <a:r>
              <a:rPr lang="en-US" dirty="0">
                <a:latin typeface="Century Gothic" pitchFamily="34" charset="0"/>
              </a:rPr>
              <a:t>/      </a:t>
            </a:r>
            <a:r>
              <a:rPr lang="en-US" dirty="0" err="1">
                <a:latin typeface="Century Gothic" pitchFamily="34" charset="0"/>
              </a:rPr>
              <a:t>Khusus</a:t>
            </a:r>
            <a:endParaRPr lang="en-US" dirty="0">
              <a:latin typeface="Century Gothic" pitchFamily="34" charset="0"/>
            </a:endParaRPr>
          </a:p>
          <a:p>
            <a:pPr marL="3657600" lvl="8" indent="0">
              <a:buNone/>
            </a:pPr>
            <a:r>
              <a:rPr lang="en-US" dirty="0"/>
              <a:t>           </a:t>
            </a:r>
            <a:r>
              <a:rPr lang="en-US" sz="2800" dirty="0">
                <a:latin typeface="Century Gothic" panose="020B0502020202020204" pitchFamily="34" charset="0"/>
              </a:rPr>
              <a:t>Fail</a:t>
            </a:r>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5" name="Line 15"/>
          <p:cNvSpPr>
            <a:spLocks noChangeShapeType="1"/>
          </p:cNvSpPr>
          <p:nvPr/>
        </p:nvSpPr>
        <p:spPr bwMode="auto">
          <a:xfrm>
            <a:off x="4419600" y="1843790"/>
            <a:ext cx="304800" cy="0"/>
          </a:xfrm>
          <a:prstGeom prst="line">
            <a:avLst/>
          </a:prstGeom>
          <a:noFill/>
          <a:ln w="9525">
            <a:solidFill>
              <a:schemeClr val="tx1"/>
            </a:solidFill>
            <a:miter lim="800000"/>
            <a:headEnd/>
            <a:tailEnd type="triangle" w="med" len="med"/>
          </a:ln>
        </p:spPr>
        <p:txBody>
          <a:bodyPr wrap="none"/>
          <a:lstStyle/>
          <a:p>
            <a:endParaRPr lang="en-US"/>
          </a:p>
        </p:txBody>
      </p:sp>
      <p:sp>
        <p:nvSpPr>
          <p:cNvPr id="6" name="Line 15"/>
          <p:cNvSpPr>
            <a:spLocks noChangeShapeType="1"/>
          </p:cNvSpPr>
          <p:nvPr/>
        </p:nvSpPr>
        <p:spPr bwMode="auto">
          <a:xfrm>
            <a:off x="5029200" y="2913690"/>
            <a:ext cx="304800" cy="0"/>
          </a:xfrm>
          <a:prstGeom prst="line">
            <a:avLst/>
          </a:prstGeom>
          <a:noFill/>
          <a:ln w="9525">
            <a:solidFill>
              <a:schemeClr val="tx1"/>
            </a:solidFill>
            <a:miter lim="800000"/>
            <a:headEnd/>
            <a:tailEnd type="triangle" w="med" len="med"/>
          </a:ln>
        </p:spPr>
        <p:txBody>
          <a:bodyPr wrap="none"/>
          <a:lstStyle/>
          <a:p>
            <a:endParaRPr lang="en-US"/>
          </a:p>
        </p:txBody>
      </p:sp>
      <p:sp>
        <p:nvSpPr>
          <p:cNvPr id="7" name="Line 15"/>
          <p:cNvSpPr>
            <a:spLocks noChangeShapeType="1"/>
          </p:cNvSpPr>
          <p:nvPr/>
        </p:nvSpPr>
        <p:spPr bwMode="auto">
          <a:xfrm>
            <a:off x="6400800" y="3886200"/>
            <a:ext cx="304800" cy="0"/>
          </a:xfrm>
          <a:prstGeom prst="line">
            <a:avLst/>
          </a:prstGeom>
          <a:noFill/>
          <a:ln w="9525">
            <a:solidFill>
              <a:schemeClr val="tx1"/>
            </a:solidFill>
            <a:miter lim="800000"/>
            <a:headEnd/>
            <a:tailEnd type="triangle" w="med" len="med"/>
          </a:ln>
        </p:spPr>
        <p:txBody>
          <a:bodyPr wrap="none"/>
          <a:lstStyle/>
          <a:p>
            <a:endParaRPr lang="en-US"/>
          </a:p>
        </p:txBody>
      </p:sp>
      <p:sp>
        <p:nvSpPr>
          <p:cNvPr id="8" name="Line 15"/>
          <p:cNvSpPr>
            <a:spLocks noChangeShapeType="1"/>
          </p:cNvSpPr>
          <p:nvPr/>
        </p:nvSpPr>
        <p:spPr bwMode="auto">
          <a:xfrm>
            <a:off x="6400800" y="4953000"/>
            <a:ext cx="304800" cy="0"/>
          </a:xfrm>
          <a:prstGeom prst="line">
            <a:avLst/>
          </a:prstGeom>
          <a:noFill/>
          <a:ln w="9525">
            <a:solidFill>
              <a:schemeClr val="tx1"/>
            </a:solidFill>
            <a:miter lim="800000"/>
            <a:headEnd/>
            <a:tailEnd type="triangle" w="med" len="med"/>
          </a:ln>
        </p:spPr>
        <p:txBody>
          <a:bodyPr wrap="none"/>
          <a:lstStyle/>
          <a:p>
            <a:endParaRPr lang="en-US"/>
          </a:p>
        </p:txBody>
      </p:sp>
      <p:sp>
        <p:nvSpPr>
          <p:cNvPr id="9" name="Line 12"/>
          <p:cNvSpPr>
            <a:spLocks noChangeShapeType="1"/>
          </p:cNvSpPr>
          <p:nvPr/>
        </p:nvSpPr>
        <p:spPr bwMode="auto">
          <a:xfrm>
            <a:off x="1066800" y="2372193"/>
            <a:ext cx="0" cy="533400"/>
          </a:xfrm>
          <a:prstGeom prst="line">
            <a:avLst/>
          </a:prstGeom>
          <a:noFill/>
          <a:ln w="9525">
            <a:solidFill>
              <a:schemeClr val="tx1"/>
            </a:solidFill>
            <a:miter lim="800000"/>
            <a:headEnd/>
            <a:tailEnd/>
          </a:ln>
        </p:spPr>
        <p:txBody>
          <a:bodyPr wrap="none"/>
          <a:lstStyle/>
          <a:p>
            <a:endParaRPr lang="en-US"/>
          </a:p>
        </p:txBody>
      </p:sp>
      <p:sp>
        <p:nvSpPr>
          <p:cNvPr id="10" name="Line 15"/>
          <p:cNvSpPr>
            <a:spLocks noChangeShapeType="1"/>
          </p:cNvSpPr>
          <p:nvPr/>
        </p:nvSpPr>
        <p:spPr bwMode="auto">
          <a:xfrm>
            <a:off x="1066800" y="2905593"/>
            <a:ext cx="304800" cy="0"/>
          </a:xfrm>
          <a:prstGeom prst="line">
            <a:avLst/>
          </a:prstGeom>
          <a:noFill/>
          <a:ln w="9525">
            <a:solidFill>
              <a:schemeClr val="tx1"/>
            </a:solidFill>
            <a:miter lim="800000"/>
            <a:headEnd/>
            <a:tailEnd type="triangle" w="med" len="med"/>
          </a:ln>
        </p:spPr>
        <p:txBody>
          <a:bodyPr wrap="none"/>
          <a:lstStyle/>
          <a:p>
            <a:endParaRPr lang="en-US"/>
          </a:p>
        </p:txBody>
      </p:sp>
      <p:sp>
        <p:nvSpPr>
          <p:cNvPr id="11" name="Line 12"/>
          <p:cNvSpPr>
            <a:spLocks noChangeShapeType="1"/>
          </p:cNvSpPr>
          <p:nvPr/>
        </p:nvSpPr>
        <p:spPr bwMode="auto">
          <a:xfrm>
            <a:off x="2286000" y="4419600"/>
            <a:ext cx="0" cy="533400"/>
          </a:xfrm>
          <a:prstGeom prst="line">
            <a:avLst/>
          </a:prstGeom>
          <a:noFill/>
          <a:ln w="9525">
            <a:solidFill>
              <a:schemeClr val="tx1"/>
            </a:solidFill>
            <a:miter lim="800000"/>
            <a:headEnd/>
            <a:tailEnd/>
          </a:ln>
        </p:spPr>
        <p:txBody>
          <a:bodyPr wrap="none"/>
          <a:lstStyle/>
          <a:p>
            <a:endParaRPr lang="en-US"/>
          </a:p>
        </p:txBody>
      </p:sp>
      <p:sp>
        <p:nvSpPr>
          <p:cNvPr id="12" name="Line 12"/>
          <p:cNvSpPr>
            <a:spLocks noChangeShapeType="1"/>
          </p:cNvSpPr>
          <p:nvPr/>
        </p:nvSpPr>
        <p:spPr bwMode="auto">
          <a:xfrm>
            <a:off x="1600200" y="3429000"/>
            <a:ext cx="0" cy="533400"/>
          </a:xfrm>
          <a:prstGeom prst="line">
            <a:avLst/>
          </a:prstGeom>
          <a:noFill/>
          <a:ln w="9525">
            <a:solidFill>
              <a:schemeClr val="tx1"/>
            </a:solidFill>
            <a:miter lim="800000"/>
            <a:headEnd/>
            <a:tailEnd/>
          </a:ln>
        </p:spPr>
        <p:txBody>
          <a:bodyPr wrap="none"/>
          <a:lstStyle/>
          <a:p>
            <a:endParaRPr lang="en-US"/>
          </a:p>
        </p:txBody>
      </p:sp>
      <p:sp>
        <p:nvSpPr>
          <p:cNvPr id="13" name="Line 15"/>
          <p:cNvSpPr>
            <a:spLocks noChangeShapeType="1"/>
          </p:cNvSpPr>
          <p:nvPr/>
        </p:nvSpPr>
        <p:spPr bwMode="auto">
          <a:xfrm>
            <a:off x="1600200" y="3962400"/>
            <a:ext cx="304800" cy="0"/>
          </a:xfrm>
          <a:prstGeom prst="line">
            <a:avLst/>
          </a:prstGeom>
          <a:noFill/>
          <a:ln w="9525">
            <a:solidFill>
              <a:schemeClr val="tx1"/>
            </a:solidFill>
            <a:miter lim="800000"/>
            <a:headEnd/>
            <a:tailEnd type="triangle" w="med" len="med"/>
          </a:ln>
        </p:spPr>
        <p:txBody>
          <a:bodyPr wrap="none"/>
          <a:lstStyle/>
          <a:p>
            <a:endParaRPr lang="en-US"/>
          </a:p>
        </p:txBody>
      </p:sp>
      <p:sp>
        <p:nvSpPr>
          <p:cNvPr id="14" name="Line 15"/>
          <p:cNvSpPr>
            <a:spLocks noChangeShapeType="1"/>
          </p:cNvSpPr>
          <p:nvPr/>
        </p:nvSpPr>
        <p:spPr bwMode="auto">
          <a:xfrm>
            <a:off x="2286000" y="4953000"/>
            <a:ext cx="304800" cy="0"/>
          </a:xfrm>
          <a:prstGeom prst="line">
            <a:avLst/>
          </a:prstGeom>
          <a:noFill/>
          <a:ln w="9525">
            <a:solidFill>
              <a:schemeClr val="tx1"/>
            </a:solidFill>
            <a:miter lim="800000"/>
            <a:headEnd/>
            <a:tailEnd type="triangle" w="med" len="med"/>
          </a:ln>
        </p:spPr>
        <p:txBody>
          <a:bodyPr wrap="none"/>
          <a:lstStyle/>
          <a:p>
            <a:endParaRPr lang="en-US"/>
          </a:p>
        </p:txBody>
      </p:sp>
    </p:spTree>
    <p:extLst>
      <p:ext uri="{BB962C8B-B14F-4D97-AF65-F5344CB8AC3E}">
        <p14:creationId xmlns:p14="http://schemas.microsoft.com/office/powerpoint/2010/main" val="160075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itchFamily="34" charset="0"/>
              </a:rPr>
              <a:t>HIERARKI KLASIFIKASI FAIL </a:t>
            </a:r>
            <a:endParaRPr lang="en-US" sz="4000" b="1" dirty="0"/>
          </a:p>
        </p:txBody>
      </p:sp>
      <p:grpSp>
        <p:nvGrpSpPr>
          <p:cNvPr id="4" name="Group 4"/>
          <p:cNvGrpSpPr>
            <a:grpSpLocks/>
          </p:cNvGrpSpPr>
          <p:nvPr/>
        </p:nvGrpSpPr>
        <p:grpSpPr bwMode="auto">
          <a:xfrm>
            <a:off x="838200" y="1371600"/>
            <a:ext cx="7862766" cy="4648200"/>
            <a:chOff x="2556" y="2160"/>
            <a:chExt cx="9033" cy="4313"/>
          </a:xfrm>
        </p:grpSpPr>
        <p:sp>
          <p:nvSpPr>
            <p:cNvPr id="5" name="Text Box 5"/>
            <p:cNvSpPr txBox="1">
              <a:spLocks noChangeArrowheads="1"/>
            </p:cNvSpPr>
            <p:nvPr/>
          </p:nvSpPr>
          <p:spPr bwMode="auto">
            <a:xfrm>
              <a:off x="2556" y="4571"/>
              <a:ext cx="1054" cy="488"/>
            </a:xfrm>
            <a:prstGeom prst="rect">
              <a:avLst/>
            </a:prstGeom>
            <a:solidFill>
              <a:schemeClr val="accent2">
                <a:lumMod val="20000"/>
                <a:lumOff val="80000"/>
              </a:schemeClr>
            </a:solidFill>
            <a:ln w="9525">
              <a:noFill/>
              <a:miter lim="800000"/>
              <a:headEnd/>
              <a:tailEnd/>
            </a:ln>
          </p:spPr>
          <p:txBody>
            <a:bodyPr/>
            <a:lstStyle/>
            <a:p>
              <a:pPr algn="ctr">
                <a:defRPr/>
              </a:pPr>
              <a:r>
                <a:rPr lang="en-US" sz="1200" dirty="0" err="1">
                  <a:latin typeface="Century Gothic" pitchFamily="34" charset="0"/>
                </a:rPr>
                <a:t>Promosi</a:t>
              </a:r>
              <a:endParaRPr lang="en-US" sz="1200" dirty="0">
                <a:latin typeface="Century Gothic" pitchFamily="34" charset="0"/>
              </a:endParaRPr>
            </a:p>
          </p:txBody>
        </p:sp>
        <p:sp>
          <p:nvSpPr>
            <p:cNvPr id="6" name="Text Box 6"/>
            <p:cNvSpPr txBox="1">
              <a:spLocks noChangeArrowheads="1"/>
            </p:cNvSpPr>
            <p:nvPr/>
          </p:nvSpPr>
          <p:spPr bwMode="auto">
            <a:xfrm>
              <a:off x="3698" y="4586"/>
              <a:ext cx="1317" cy="473"/>
            </a:xfrm>
            <a:prstGeom prst="rect">
              <a:avLst/>
            </a:prstGeom>
            <a:solidFill>
              <a:schemeClr val="accent2">
                <a:lumMod val="20000"/>
                <a:lumOff val="80000"/>
              </a:schemeClr>
            </a:solidFill>
            <a:ln w="9525">
              <a:noFill/>
              <a:miter lim="800000"/>
              <a:headEnd/>
              <a:tailEnd/>
            </a:ln>
          </p:spPr>
          <p:txBody>
            <a:bodyPr/>
            <a:lstStyle/>
            <a:p>
              <a:pPr algn="ctr">
                <a:defRPr/>
              </a:pPr>
              <a:r>
                <a:rPr lang="en-US" sz="1200" dirty="0" err="1">
                  <a:latin typeface="Century Gothic" pitchFamily="34" charset="0"/>
                </a:rPr>
                <a:t>Pemasaran</a:t>
              </a:r>
              <a:endParaRPr lang="en-US" sz="1200" dirty="0">
                <a:latin typeface="Century Gothic" pitchFamily="34" charset="0"/>
              </a:endParaRPr>
            </a:p>
          </p:txBody>
        </p:sp>
        <p:sp>
          <p:nvSpPr>
            <p:cNvPr id="7" name="Text Box 7"/>
            <p:cNvSpPr txBox="1">
              <a:spLocks noChangeArrowheads="1"/>
            </p:cNvSpPr>
            <p:nvPr/>
          </p:nvSpPr>
          <p:spPr bwMode="auto">
            <a:xfrm>
              <a:off x="5092" y="4586"/>
              <a:ext cx="1592" cy="473"/>
            </a:xfrm>
            <a:prstGeom prst="rect">
              <a:avLst/>
            </a:prstGeom>
            <a:solidFill>
              <a:schemeClr val="accent2">
                <a:lumMod val="20000"/>
                <a:lumOff val="80000"/>
              </a:schemeClr>
            </a:solidFill>
            <a:ln w="9525">
              <a:noFill/>
              <a:miter lim="800000"/>
              <a:headEnd/>
              <a:tailEnd/>
            </a:ln>
          </p:spPr>
          <p:txBody>
            <a:bodyPr/>
            <a:lstStyle/>
            <a:p>
              <a:pPr algn="ctr">
                <a:defRPr/>
              </a:pPr>
              <a:r>
                <a:rPr lang="en-US" sz="1200" dirty="0" err="1">
                  <a:latin typeface="Century Gothic" pitchFamily="34" charset="0"/>
                </a:rPr>
                <a:t>Pertanyaan</a:t>
              </a:r>
              <a:endParaRPr lang="en-US" sz="1200" dirty="0">
                <a:latin typeface="Century Gothic" pitchFamily="34" charset="0"/>
              </a:endParaRPr>
            </a:p>
            <a:p>
              <a:pPr algn="ctr">
                <a:defRPr/>
              </a:pPr>
              <a:r>
                <a:rPr lang="en-US" sz="1200" dirty="0" err="1">
                  <a:latin typeface="Century Gothic" pitchFamily="34" charset="0"/>
                </a:rPr>
                <a:t>Awam</a:t>
              </a:r>
              <a:endParaRPr lang="en-US" sz="1200" dirty="0">
                <a:latin typeface="Century Gothic" pitchFamily="34" charset="0"/>
              </a:endParaRPr>
            </a:p>
          </p:txBody>
        </p:sp>
        <p:sp>
          <p:nvSpPr>
            <p:cNvPr id="8" name="Text Box 8"/>
            <p:cNvSpPr txBox="1">
              <a:spLocks noChangeArrowheads="1"/>
            </p:cNvSpPr>
            <p:nvPr/>
          </p:nvSpPr>
          <p:spPr bwMode="auto">
            <a:xfrm>
              <a:off x="6848" y="4583"/>
              <a:ext cx="1065" cy="476"/>
            </a:xfrm>
            <a:prstGeom prst="rect">
              <a:avLst/>
            </a:prstGeom>
            <a:solidFill>
              <a:schemeClr val="accent2">
                <a:lumMod val="20000"/>
                <a:lumOff val="80000"/>
              </a:schemeClr>
            </a:solidFill>
            <a:ln w="9525">
              <a:noFill/>
              <a:miter lim="800000"/>
              <a:headEnd/>
              <a:tailEnd/>
            </a:ln>
          </p:spPr>
          <p:txBody>
            <a:bodyPr/>
            <a:lstStyle/>
            <a:p>
              <a:pPr algn="ctr">
                <a:defRPr/>
              </a:pPr>
              <a:r>
                <a:rPr lang="en-US" sz="1200" dirty="0" err="1">
                  <a:latin typeface="Century Gothic" pitchFamily="34" charset="0"/>
                </a:rPr>
                <a:t>Publisiti</a:t>
              </a:r>
              <a:endParaRPr lang="en-US" sz="1200" dirty="0">
                <a:latin typeface="Century Gothic" pitchFamily="34" charset="0"/>
              </a:endParaRPr>
            </a:p>
          </p:txBody>
        </p:sp>
        <p:sp>
          <p:nvSpPr>
            <p:cNvPr id="9" name="Text Box 9"/>
            <p:cNvSpPr txBox="1">
              <a:spLocks noChangeArrowheads="1"/>
            </p:cNvSpPr>
            <p:nvPr/>
          </p:nvSpPr>
          <p:spPr bwMode="auto">
            <a:xfrm>
              <a:off x="4122" y="5664"/>
              <a:ext cx="1508" cy="809"/>
            </a:xfrm>
            <a:prstGeom prst="rect">
              <a:avLst/>
            </a:prstGeom>
            <a:solidFill>
              <a:schemeClr val="accent1">
                <a:lumMod val="60000"/>
                <a:lumOff val="40000"/>
              </a:schemeClr>
            </a:solidFill>
            <a:ln w="9525">
              <a:noFill/>
              <a:miter lim="800000"/>
              <a:headEnd/>
              <a:tailEnd/>
            </a:ln>
          </p:spPr>
          <p:txBody>
            <a:bodyPr/>
            <a:lstStyle/>
            <a:p>
              <a:pPr algn="ctr">
                <a:defRPr/>
              </a:pPr>
              <a:r>
                <a:rPr lang="en-US" sz="1200" dirty="0" err="1">
                  <a:latin typeface="Century Gothic" pitchFamily="34" charset="0"/>
                </a:rPr>
                <a:t>Aduan</a:t>
              </a:r>
              <a:endParaRPr lang="en-US" sz="1200" dirty="0">
                <a:latin typeface="Century Gothic" pitchFamily="34" charset="0"/>
              </a:endParaRPr>
            </a:p>
            <a:p>
              <a:pPr algn="ctr">
                <a:defRPr/>
              </a:pPr>
              <a:r>
                <a:rPr lang="en-US" sz="1200" dirty="0" err="1">
                  <a:solidFill>
                    <a:srgbClr val="000000"/>
                  </a:solidFill>
                  <a:latin typeface="Century Gothic" pitchFamily="34" charset="0"/>
                </a:rPr>
                <a:t>Kerosakan</a:t>
              </a:r>
              <a:r>
                <a:rPr lang="en-US" sz="1200" dirty="0">
                  <a:solidFill>
                    <a:srgbClr val="000000"/>
                  </a:solidFill>
                  <a:latin typeface="Century Gothic" pitchFamily="34" charset="0"/>
                </a:rPr>
                <a:t> </a:t>
              </a:r>
              <a:r>
                <a:rPr lang="en-US" sz="1200" dirty="0" err="1">
                  <a:solidFill>
                    <a:srgbClr val="000000"/>
                  </a:solidFill>
                  <a:latin typeface="Century Gothic" pitchFamily="34" charset="0"/>
                </a:rPr>
                <a:t>Peralatan</a:t>
              </a:r>
              <a:endParaRPr lang="en-US" sz="1200" dirty="0">
                <a:solidFill>
                  <a:srgbClr val="000000"/>
                </a:solidFill>
                <a:latin typeface="Century Gothic" pitchFamily="34" charset="0"/>
              </a:endParaRPr>
            </a:p>
            <a:p>
              <a:pPr algn="ctr">
                <a:defRPr/>
              </a:pPr>
              <a:r>
                <a:rPr lang="en-US" sz="1200" dirty="0" err="1">
                  <a:latin typeface="Century Gothic" pitchFamily="34" charset="0"/>
                </a:rPr>
                <a:t>Pejabat</a:t>
              </a:r>
              <a:endParaRPr lang="en-US" sz="1200" dirty="0">
                <a:latin typeface="Century Gothic" pitchFamily="34" charset="0"/>
              </a:endParaRPr>
            </a:p>
          </p:txBody>
        </p:sp>
        <p:sp>
          <p:nvSpPr>
            <p:cNvPr id="10" name="Text Box 10"/>
            <p:cNvSpPr txBox="1">
              <a:spLocks noChangeArrowheads="1"/>
            </p:cNvSpPr>
            <p:nvPr/>
          </p:nvSpPr>
          <p:spPr bwMode="auto">
            <a:xfrm>
              <a:off x="5717" y="5664"/>
              <a:ext cx="1251" cy="788"/>
            </a:xfrm>
            <a:prstGeom prst="rect">
              <a:avLst/>
            </a:prstGeom>
            <a:solidFill>
              <a:schemeClr val="accent1">
                <a:lumMod val="60000"/>
                <a:lumOff val="40000"/>
              </a:schemeClr>
            </a:solidFill>
            <a:ln w="9525">
              <a:noFill/>
              <a:miter lim="800000"/>
              <a:headEnd/>
              <a:tailEnd/>
            </a:ln>
          </p:spPr>
          <p:txBody>
            <a:bodyPr/>
            <a:lstStyle/>
            <a:p>
              <a:pPr algn="ctr">
                <a:defRPr/>
              </a:pPr>
              <a:r>
                <a:rPr lang="en-US" sz="1200" dirty="0" err="1">
                  <a:latin typeface="Century Gothic" pitchFamily="34" charset="0"/>
                </a:rPr>
                <a:t>Aduan</a:t>
              </a:r>
              <a:endParaRPr lang="en-US" sz="1200" dirty="0">
                <a:latin typeface="Century Gothic" pitchFamily="34" charset="0"/>
              </a:endParaRPr>
            </a:p>
            <a:p>
              <a:pPr algn="ctr">
                <a:defRPr/>
              </a:pPr>
              <a:r>
                <a:rPr lang="en-US" sz="1200" dirty="0" err="1">
                  <a:latin typeface="Century Gothic" pitchFamily="34" charset="0"/>
                </a:rPr>
                <a:t>Pelanggan</a:t>
              </a:r>
              <a:endParaRPr lang="en-US" sz="1200" dirty="0">
                <a:latin typeface="Century Gothic" pitchFamily="34" charset="0"/>
              </a:endParaRPr>
            </a:p>
          </p:txBody>
        </p:sp>
        <p:sp>
          <p:nvSpPr>
            <p:cNvPr id="11" name="Text Box 11"/>
            <p:cNvSpPr txBox="1">
              <a:spLocks noChangeArrowheads="1"/>
            </p:cNvSpPr>
            <p:nvPr/>
          </p:nvSpPr>
          <p:spPr bwMode="auto">
            <a:xfrm>
              <a:off x="7035" y="5664"/>
              <a:ext cx="1229" cy="788"/>
            </a:xfrm>
            <a:prstGeom prst="rect">
              <a:avLst/>
            </a:prstGeom>
            <a:solidFill>
              <a:schemeClr val="accent1">
                <a:lumMod val="60000"/>
                <a:lumOff val="40000"/>
              </a:schemeClr>
            </a:solidFill>
            <a:ln w="9525">
              <a:noFill/>
              <a:miter lim="800000"/>
              <a:headEnd/>
              <a:tailEnd/>
            </a:ln>
          </p:spPr>
          <p:txBody>
            <a:bodyPr/>
            <a:lstStyle/>
            <a:p>
              <a:pPr algn="ctr">
                <a:defRPr/>
              </a:pPr>
              <a:r>
                <a:rPr lang="en-US" sz="1200" dirty="0" err="1">
                  <a:latin typeface="Century Gothic" pitchFamily="34" charset="0"/>
                </a:rPr>
                <a:t>Aduan</a:t>
              </a:r>
              <a:endParaRPr lang="en-US" sz="1200" dirty="0">
                <a:latin typeface="Century Gothic" pitchFamily="34" charset="0"/>
              </a:endParaRPr>
            </a:p>
            <a:p>
              <a:pPr algn="ctr">
                <a:defRPr/>
              </a:pPr>
              <a:r>
                <a:rPr lang="en-US" sz="1200" dirty="0" err="1">
                  <a:latin typeface="Century Gothic" pitchFamily="34" charset="0"/>
                </a:rPr>
                <a:t>Kakitangan</a:t>
              </a:r>
              <a:endParaRPr lang="en-US" sz="1200" dirty="0">
                <a:latin typeface="Century Gothic" pitchFamily="34" charset="0"/>
              </a:endParaRPr>
            </a:p>
          </p:txBody>
        </p:sp>
        <p:sp>
          <p:nvSpPr>
            <p:cNvPr id="12" name="Text Box 12"/>
            <p:cNvSpPr txBox="1">
              <a:spLocks noChangeArrowheads="1"/>
            </p:cNvSpPr>
            <p:nvPr/>
          </p:nvSpPr>
          <p:spPr bwMode="auto">
            <a:xfrm>
              <a:off x="8440" y="5664"/>
              <a:ext cx="1409" cy="788"/>
            </a:xfrm>
            <a:prstGeom prst="rect">
              <a:avLst/>
            </a:prstGeom>
            <a:solidFill>
              <a:schemeClr val="accent1">
                <a:lumMod val="60000"/>
                <a:lumOff val="40000"/>
              </a:schemeClr>
            </a:solidFill>
            <a:ln w="9525">
              <a:noFill/>
              <a:miter lim="800000"/>
              <a:headEnd/>
              <a:tailEnd/>
            </a:ln>
          </p:spPr>
          <p:txBody>
            <a:bodyPr/>
            <a:lstStyle/>
            <a:p>
              <a:pPr algn="ctr">
                <a:defRPr/>
              </a:pPr>
              <a:r>
                <a:rPr lang="en-US" sz="1200" dirty="0" err="1">
                  <a:latin typeface="Century Gothic" pitchFamily="34" charset="0"/>
                </a:rPr>
                <a:t>Aduan</a:t>
              </a:r>
              <a:endParaRPr lang="en-US" sz="1200" dirty="0">
                <a:latin typeface="Century Gothic" pitchFamily="34" charset="0"/>
              </a:endParaRPr>
            </a:p>
            <a:p>
              <a:pPr algn="ctr">
                <a:defRPr/>
              </a:pPr>
              <a:r>
                <a:rPr lang="en-US" sz="1200" dirty="0" err="1">
                  <a:latin typeface="Century Gothic" pitchFamily="34" charset="0"/>
                </a:rPr>
                <a:t>Keselamatan</a:t>
              </a:r>
              <a:endParaRPr lang="en-US" sz="1200" dirty="0">
                <a:latin typeface="Century Gothic" pitchFamily="34" charset="0"/>
              </a:endParaRPr>
            </a:p>
          </p:txBody>
        </p:sp>
        <p:sp>
          <p:nvSpPr>
            <p:cNvPr id="13" name="Text Box 13"/>
            <p:cNvSpPr txBox="1">
              <a:spLocks noChangeArrowheads="1"/>
            </p:cNvSpPr>
            <p:nvPr/>
          </p:nvSpPr>
          <p:spPr bwMode="auto">
            <a:xfrm>
              <a:off x="2819" y="3373"/>
              <a:ext cx="1516" cy="404"/>
            </a:xfrm>
            <a:prstGeom prst="rect">
              <a:avLst/>
            </a:prstGeom>
            <a:solidFill>
              <a:srgbClr val="FFC000"/>
            </a:solidFill>
            <a:ln w="9525">
              <a:noFill/>
              <a:miter lim="800000"/>
              <a:headEnd/>
              <a:tailEnd/>
            </a:ln>
          </p:spPr>
          <p:txBody>
            <a:bodyPr/>
            <a:lstStyle/>
            <a:p>
              <a:pPr algn="ctr"/>
              <a:r>
                <a:rPr lang="en-US" sz="1200">
                  <a:latin typeface="Century Gothic" pitchFamily="34" charset="0"/>
                </a:rPr>
                <a:t>Perundangan</a:t>
              </a:r>
            </a:p>
          </p:txBody>
        </p:sp>
        <p:sp>
          <p:nvSpPr>
            <p:cNvPr id="14" name="Text Box 14"/>
            <p:cNvSpPr txBox="1">
              <a:spLocks noChangeArrowheads="1"/>
            </p:cNvSpPr>
            <p:nvPr/>
          </p:nvSpPr>
          <p:spPr bwMode="auto">
            <a:xfrm>
              <a:off x="4488" y="3373"/>
              <a:ext cx="1555" cy="413"/>
            </a:xfrm>
            <a:prstGeom prst="rect">
              <a:avLst/>
            </a:prstGeom>
            <a:solidFill>
              <a:srgbClr val="FFC000"/>
            </a:solidFill>
            <a:ln w="9525">
              <a:solidFill>
                <a:srgbClr val="000000"/>
              </a:solidFill>
              <a:miter lim="800000"/>
              <a:headEnd/>
              <a:tailEnd/>
            </a:ln>
          </p:spPr>
          <p:txBody>
            <a:bodyPr/>
            <a:lstStyle/>
            <a:p>
              <a:pPr algn="ctr"/>
              <a:r>
                <a:rPr lang="en-US" sz="1200" b="1" dirty="0" err="1">
                  <a:solidFill>
                    <a:srgbClr val="000000"/>
                  </a:solidFill>
                  <a:latin typeface="Century Gothic" pitchFamily="34" charset="0"/>
                </a:rPr>
                <a:t>Perhubungan</a:t>
              </a:r>
              <a:r>
                <a:rPr lang="en-US" sz="1200" b="1" dirty="0">
                  <a:solidFill>
                    <a:srgbClr val="000000"/>
                  </a:solidFill>
                  <a:latin typeface="Century Gothic" pitchFamily="34" charset="0"/>
                </a:rPr>
                <a:t> </a:t>
              </a:r>
              <a:r>
                <a:rPr lang="en-US" sz="1200" b="1" dirty="0" err="1">
                  <a:solidFill>
                    <a:srgbClr val="000000"/>
                  </a:solidFill>
                  <a:latin typeface="Century Gothic" pitchFamily="34" charset="0"/>
                </a:rPr>
                <a:t>Awam</a:t>
              </a:r>
              <a:endParaRPr lang="en-US" sz="1200" b="1" dirty="0">
                <a:solidFill>
                  <a:srgbClr val="000000"/>
                </a:solidFill>
                <a:latin typeface="Century Gothic" pitchFamily="34" charset="0"/>
              </a:endParaRPr>
            </a:p>
            <a:p>
              <a:endParaRPr lang="en-US" dirty="0">
                <a:latin typeface="Century Gothic" pitchFamily="34" charset="0"/>
              </a:endParaRPr>
            </a:p>
          </p:txBody>
        </p:sp>
        <p:sp>
          <p:nvSpPr>
            <p:cNvPr id="15" name="Text Box 15"/>
            <p:cNvSpPr txBox="1">
              <a:spLocks noChangeArrowheads="1"/>
            </p:cNvSpPr>
            <p:nvPr/>
          </p:nvSpPr>
          <p:spPr bwMode="auto">
            <a:xfrm>
              <a:off x="6200" y="3373"/>
              <a:ext cx="1449" cy="413"/>
            </a:xfrm>
            <a:prstGeom prst="rect">
              <a:avLst/>
            </a:prstGeom>
            <a:solidFill>
              <a:srgbClr val="FFC000"/>
            </a:solidFill>
            <a:ln w="9525">
              <a:noFill/>
              <a:miter lim="800000"/>
              <a:headEnd/>
              <a:tailEnd/>
            </a:ln>
          </p:spPr>
          <p:txBody>
            <a:bodyPr/>
            <a:lstStyle/>
            <a:p>
              <a:pPr algn="ctr"/>
              <a:r>
                <a:rPr lang="en-US" sz="1200">
                  <a:latin typeface="Century Gothic" pitchFamily="34" charset="0"/>
                </a:rPr>
                <a:t>Lawatan</a:t>
              </a:r>
            </a:p>
          </p:txBody>
        </p:sp>
        <p:sp>
          <p:nvSpPr>
            <p:cNvPr id="16" name="Text Box 16"/>
            <p:cNvSpPr txBox="1">
              <a:spLocks noChangeArrowheads="1"/>
            </p:cNvSpPr>
            <p:nvPr/>
          </p:nvSpPr>
          <p:spPr bwMode="auto">
            <a:xfrm>
              <a:off x="7737" y="3373"/>
              <a:ext cx="1844" cy="413"/>
            </a:xfrm>
            <a:prstGeom prst="rect">
              <a:avLst/>
            </a:prstGeom>
            <a:solidFill>
              <a:srgbClr val="FFC000"/>
            </a:solidFill>
            <a:ln w="9525">
              <a:noFill/>
              <a:miter lim="800000"/>
              <a:headEnd/>
              <a:tailEnd/>
            </a:ln>
          </p:spPr>
          <p:txBody>
            <a:bodyPr/>
            <a:lstStyle/>
            <a:p>
              <a:pPr algn="ctr"/>
              <a:r>
                <a:rPr lang="en-US" sz="1200" dirty="0" err="1">
                  <a:solidFill>
                    <a:srgbClr val="000000"/>
                  </a:solidFill>
                  <a:latin typeface="Century Gothic" pitchFamily="34" charset="0"/>
                </a:rPr>
                <a:t>Kerjasama</a:t>
              </a:r>
              <a:r>
                <a:rPr lang="en-US" sz="1200" dirty="0">
                  <a:solidFill>
                    <a:srgbClr val="000000"/>
                  </a:solidFill>
                  <a:latin typeface="Century Gothic" pitchFamily="34" charset="0"/>
                </a:rPr>
                <a:t> Antara </a:t>
              </a:r>
              <a:r>
                <a:rPr lang="en-US" sz="1200" dirty="0" err="1">
                  <a:solidFill>
                    <a:srgbClr val="000000"/>
                  </a:solidFill>
                  <a:latin typeface="Century Gothic" pitchFamily="34" charset="0"/>
                </a:rPr>
                <a:t>Jabatan</a:t>
              </a:r>
              <a:endParaRPr lang="en-US" sz="1200" dirty="0">
                <a:latin typeface="Century Gothic" pitchFamily="34" charset="0"/>
              </a:endParaRPr>
            </a:p>
          </p:txBody>
        </p:sp>
        <p:sp>
          <p:nvSpPr>
            <p:cNvPr id="17" name="Text Box 17"/>
            <p:cNvSpPr txBox="1">
              <a:spLocks noChangeArrowheads="1"/>
            </p:cNvSpPr>
            <p:nvPr/>
          </p:nvSpPr>
          <p:spPr bwMode="auto">
            <a:xfrm>
              <a:off x="9997" y="3397"/>
              <a:ext cx="1592" cy="4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r>
                <a:rPr lang="en-US" sz="1400" dirty="0" err="1">
                  <a:solidFill>
                    <a:srgbClr val="FF0000"/>
                  </a:solidFill>
                  <a:latin typeface="Century Gothic" pitchFamily="34" charset="0"/>
                </a:rPr>
                <a:t>Aktiviti</a:t>
              </a:r>
              <a:endParaRPr lang="en-US" sz="1400" dirty="0">
                <a:solidFill>
                  <a:srgbClr val="FF0000"/>
                </a:solidFill>
                <a:latin typeface="Century Gothic" pitchFamily="34" charset="0"/>
              </a:endParaRPr>
            </a:p>
          </p:txBody>
        </p:sp>
        <p:sp>
          <p:nvSpPr>
            <p:cNvPr id="18" name="Text Box 18"/>
            <p:cNvSpPr txBox="1">
              <a:spLocks noChangeArrowheads="1"/>
            </p:cNvSpPr>
            <p:nvPr/>
          </p:nvSpPr>
          <p:spPr bwMode="auto">
            <a:xfrm>
              <a:off x="8176" y="4564"/>
              <a:ext cx="1154" cy="495"/>
            </a:xfrm>
            <a:prstGeom prst="rect">
              <a:avLst/>
            </a:prstGeom>
            <a:solidFill>
              <a:schemeClr val="accent2">
                <a:lumMod val="20000"/>
                <a:lumOff val="80000"/>
              </a:schemeClr>
            </a:solidFill>
            <a:ln w="9525">
              <a:solidFill>
                <a:srgbClr val="000000"/>
              </a:solidFill>
              <a:miter lim="800000"/>
              <a:headEnd/>
              <a:tailEnd/>
            </a:ln>
          </p:spPr>
          <p:txBody>
            <a:bodyPr/>
            <a:lstStyle/>
            <a:p>
              <a:pPr algn="ctr">
                <a:defRPr/>
              </a:pPr>
              <a:r>
                <a:rPr lang="en-US" sz="1200" b="1" dirty="0" err="1">
                  <a:solidFill>
                    <a:srgbClr val="000000"/>
                  </a:solidFill>
                  <a:latin typeface="Century Gothic" pitchFamily="34" charset="0"/>
                </a:rPr>
                <a:t>Aduan</a:t>
              </a:r>
              <a:endParaRPr lang="en-US" sz="1200" b="1" dirty="0">
                <a:latin typeface="Century Gothic" pitchFamily="34" charset="0"/>
              </a:endParaRPr>
            </a:p>
          </p:txBody>
        </p:sp>
        <p:sp>
          <p:nvSpPr>
            <p:cNvPr id="19" name="Line 19"/>
            <p:cNvSpPr>
              <a:spLocks noChangeShapeType="1"/>
            </p:cNvSpPr>
            <p:nvPr/>
          </p:nvSpPr>
          <p:spPr bwMode="auto">
            <a:xfrm flipH="1">
              <a:off x="3940" y="2564"/>
              <a:ext cx="2357" cy="674"/>
            </a:xfrm>
            <a:prstGeom prst="line">
              <a:avLst/>
            </a:prstGeom>
            <a:noFill/>
            <a:ln w="9525">
              <a:solidFill>
                <a:srgbClr val="000000"/>
              </a:solidFill>
              <a:round/>
              <a:headEnd/>
              <a:tailEnd type="triangle" w="med" len="med"/>
            </a:ln>
          </p:spPr>
          <p:txBody>
            <a:bodyPr/>
            <a:lstStyle/>
            <a:p>
              <a:endParaRPr lang="en-US"/>
            </a:p>
          </p:txBody>
        </p:sp>
        <p:sp>
          <p:nvSpPr>
            <p:cNvPr id="20" name="Line 20"/>
            <p:cNvSpPr>
              <a:spLocks noChangeShapeType="1"/>
            </p:cNvSpPr>
            <p:nvPr/>
          </p:nvSpPr>
          <p:spPr bwMode="auto">
            <a:xfrm>
              <a:off x="6925" y="2564"/>
              <a:ext cx="1" cy="674"/>
            </a:xfrm>
            <a:prstGeom prst="line">
              <a:avLst/>
            </a:prstGeom>
            <a:noFill/>
            <a:ln w="9525">
              <a:solidFill>
                <a:srgbClr val="000000"/>
              </a:solidFill>
              <a:round/>
              <a:headEnd/>
              <a:tailEnd type="triangle" w="med" len="med"/>
            </a:ln>
          </p:spPr>
          <p:txBody>
            <a:bodyPr/>
            <a:lstStyle/>
            <a:p>
              <a:endParaRPr lang="en-US"/>
            </a:p>
          </p:txBody>
        </p:sp>
        <p:sp>
          <p:nvSpPr>
            <p:cNvPr id="21" name="Line 21"/>
            <p:cNvSpPr>
              <a:spLocks noChangeShapeType="1"/>
            </p:cNvSpPr>
            <p:nvPr/>
          </p:nvSpPr>
          <p:spPr bwMode="auto">
            <a:xfrm>
              <a:off x="7247" y="2564"/>
              <a:ext cx="1193" cy="674"/>
            </a:xfrm>
            <a:prstGeom prst="line">
              <a:avLst/>
            </a:prstGeom>
            <a:noFill/>
            <a:ln w="9525">
              <a:solidFill>
                <a:srgbClr val="000000"/>
              </a:solidFill>
              <a:round/>
              <a:headEnd/>
              <a:tailEnd type="triangle" w="med" len="med"/>
            </a:ln>
          </p:spPr>
          <p:txBody>
            <a:bodyPr/>
            <a:lstStyle/>
            <a:p>
              <a:endParaRPr lang="en-US"/>
            </a:p>
          </p:txBody>
        </p:sp>
        <p:sp>
          <p:nvSpPr>
            <p:cNvPr id="23" name="Line 23"/>
            <p:cNvSpPr>
              <a:spLocks noChangeShapeType="1"/>
            </p:cNvSpPr>
            <p:nvPr/>
          </p:nvSpPr>
          <p:spPr bwMode="auto">
            <a:xfrm flipH="1">
              <a:off x="4335" y="3857"/>
              <a:ext cx="593" cy="636"/>
            </a:xfrm>
            <a:prstGeom prst="line">
              <a:avLst/>
            </a:prstGeom>
            <a:noFill/>
            <a:ln w="9525">
              <a:solidFill>
                <a:srgbClr val="000000"/>
              </a:solidFill>
              <a:round/>
              <a:headEnd/>
              <a:tailEnd type="triangle" w="med" len="med"/>
            </a:ln>
          </p:spPr>
          <p:txBody>
            <a:bodyPr/>
            <a:lstStyle/>
            <a:p>
              <a:endParaRPr lang="en-US"/>
            </a:p>
          </p:txBody>
        </p:sp>
        <p:sp>
          <p:nvSpPr>
            <p:cNvPr id="24" name="Line 24"/>
            <p:cNvSpPr>
              <a:spLocks noChangeShapeType="1"/>
            </p:cNvSpPr>
            <p:nvPr/>
          </p:nvSpPr>
          <p:spPr bwMode="auto">
            <a:xfrm>
              <a:off x="5541" y="3857"/>
              <a:ext cx="1" cy="674"/>
            </a:xfrm>
            <a:prstGeom prst="line">
              <a:avLst/>
            </a:prstGeom>
            <a:noFill/>
            <a:ln w="9525">
              <a:solidFill>
                <a:srgbClr val="000000"/>
              </a:solidFill>
              <a:round/>
              <a:headEnd/>
              <a:tailEnd type="triangle" w="med" len="med"/>
            </a:ln>
          </p:spPr>
          <p:txBody>
            <a:bodyPr/>
            <a:lstStyle/>
            <a:p>
              <a:endParaRPr lang="en-US"/>
            </a:p>
          </p:txBody>
        </p:sp>
        <p:sp>
          <p:nvSpPr>
            <p:cNvPr id="25" name="Line 25"/>
            <p:cNvSpPr>
              <a:spLocks noChangeShapeType="1"/>
            </p:cNvSpPr>
            <p:nvPr/>
          </p:nvSpPr>
          <p:spPr bwMode="auto">
            <a:xfrm>
              <a:off x="5717" y="3857"/>
              <a:ext cx="1318" cy="636"/>
            </a:xfrm>
            <a:prstGeom prst="line">
              <a:avLst/>
            </a:prstGeom>
            <a:noFill/>
            <a:ln w="9525">
              <a:solidFill>
                <a:srgbClr val="000000"/>
              </a:solidFill>
              <a:round/>
              <a:headEnd/>
              <a:tailEnd type="triangle" w="med" len="med"/>
            </a:ln>
          </p:spPr>
          <p:txBody>
            <a:bodyPr/>
            <a:lstStyle/>
            <a:p>
              <a:endParaRPr lang="en-US"/>
            </a:p>
          </p:txBody>
        </p:sp>
        <p:sp>
          <p:nvSpPr>
            <p:cNvPr id="26" name="Line 26"/>
            <p:cNvSpPr>
              <a:spLocks noChangeShapeType="1"/>
            </p:cNvSpPr>
            <p:nvPr/>
          </p:nvSpPr>
          <p:spPr bwMode="auto">
            <a:xfrm>
              <a:off x="5927" y="3819"/>
              <a:ext cx="2688" cy="674"/>
            </a:xfrm>
            <a:prstGeom prst="line">
              <a:avLst/>
            </a:prstGeom>
            <a:noFill/>
            <a:ln w="9525">
              <a:solidFill>
                <a:srgbClr val="000000"/>
              </a:solidFill>
              <a:round/>
              <a:headEnd/>
              <a:tailEnd type="triangle" w="med" len="med"/>
            </a:ln>
          </p:spPr>
          <p:txBody>
            <a:bodyPr/>
            <a:lstStyle/>
            <a:p>
              <a:endParaRPr lang="en-US"/>
            </a:p>
          </p:txBody>
        </p:sp>
        <p:sp>
          <p:nvSpPr>
            <p:cNvPr id="27" name="Line 27"/>
            <p:cNvSpPr>
              <a:spLocks noChangeShapeType="1"/>
            </p:cNvSpPr>
            <p:nvPr/>
          </p:nvSpPr>
          <p:spPr bwMode="auto">
            <a:xfrm flipH="1">
              <a:off x="5118" y="5059"/>
              <a:ext cx="2922" cy="536"/>
            </a:xfrm>
            <a:prstGeom prst="line">
              <a:avLst/>
            </a:prstGeom>
            <a:noFill/>
            <a:ln w="9525">
              <a:solidFill>
                <a:srgbClr val="000000"/>
              </a:solidFill>
              <a:round/>
              <a:headEnd/>
              <a:tailEnd type="triangle" w="med" len="med"/>
            </a:ln>
          </p:spPr>
          <p:txBody>
            <a:bodyPr/>
            <a:lstStyle/>
            <a:p>
              <a:endParaRPr lang="en-US"/>
            </a:p>
          </p:txBody>
        </p:sp>
        <p:sp>
          <p:nvSpPr>
            <p:cNvPr id="28" name="Line 28"/>
            <p:cNvSpPr>
              <a:spLocks noChangeShapeType="1"/>
            </p:cNvSpPr>
            <p:nvPr/>
          </p:nvSpPr>
          <p:spPr bwMode="auto">
            <a:xfrm flipH="1">
              <a:off x="2819" y="3857"/>
              <a:ext cx="1756" cy="636"/>
            </a:xfrm>
            <a:prstGeom prst="line">
              <a:avLst/>
            </a:prstGeom>
            <a:noFill/>
            <a:ln w="9525">
              <a:solidFill>
                <a:srgbClr val="000000"/>
              </a:solidFill>
              <a:round/>
              <a:headEnd/>
              <a:tailEnd type="triangle" w="med" len="med"/>
            </a:ln>
          </p:spPr>
          <p:txBody>
            <a:bodyPr/>
            <a:lstStyle/>
            <a:p>
              <a:endParaRPr lang="en-US"/>
            </a:p>
          </p:txBody>
        </p:sp>
        <p:sp>
          <p:nvSpPr>
            <p:cNvPr id="29" name="Line 29"/>
            <p:cNvSpPr>
              <a:spLocks noChangeShapeType="1"/>
            </p:cNvSpPr>
            <p:nvPr/>
          </p:nvSpPr>
          <p:spPr bwMode="auto">
            <a:xfrm flipH="1">
              <a:off x="6683" y="5130"/>
              <a:ext cx="1494" cy="465"/>
            </a:xfrm>
            <a:prstGeom prst="line">
              <a:avLst/>
            </a:prstGeom>
            <a:noFill/>
            <a:ln w="9525">
              <a:solidFill>
                <a:srgbClr val="000000"/>
              </a:solidFill>
              <a:round/>
              <a:headEnd/>
              <a:tailEnd type="triangle" w="med" len="med"/>
            </a:ln>
          </p:spPr>
          <p:txBody>
            <a:bodyPr/>
            <a:lstStyle/>
            <a:p>
              <a:endParaRPr lang="en-US"/>
            </a:p>
          </p:txBody>
        </p:sp>
        <p:sp>
          <p:nvSpPr>
            <p:cNvPr id="31" name="Line 31"/>
            <p:cNvSpPr>
              <a:spLocks noChangeShapeType="1"/>
            </p:cNvSpPr>
            <p:nvPr/>
          </p:nvSpPr>
          <p:spPr bwMode="auto">
            <a:xfrm flipH="1">
              <a:off x="8040" y="5130"/>
              <a:ext cx="488" cy="465"/>
            </a:xfrm>
            <a:prstGeom prst="line">
              <a:avLst/>
            </a:prstGeom>
            <a:noFill/>
            <a:ln w="9525">
              <a:solidFill>
                <a:srgbClr val="000000"/>
              </a:solidFill>
              <a:round/>
              <a:headEnd/>
              <a:tailEnd type="triangle" w="med" len="med"/>
            </a:ln>
          </p:spPr>
          <p:txBody>
            <a:bodyPr/>
            <a:lstStyle/>
            <a:p>
              <a:endParaRPr lang="en-US"/>
            </a:p>
          </p:txBody>
        </p:sp>
        <p:sp>
          <p:nvSpPr>
            <p:cNvPr id="32" name="Line 33"/>
            <p:cNvSpPr>
              <a:spLocks noChangeShapeType="1"/>
            </p:cNvSpPr>
            <p:nvPr/>
          </p:nvSpPr>
          <p:spPr bwMode="auto">
            <a:xfrm>
              <a:off x="9055" y="5130"/>
              <a:ext cx="6" cy="465"/>
            </a:xfrm>
            <a:prstGeom prst="line">
              <a:avLst/>
            </a:prstGeom>
            <a:noFill/>
            <a:ln w="9525">
              <a:solidFill>
                <a:srgbClr val="000000"/>
              </a:solidFill>
              <a:round/>
              <a:headEnd/>
              <a:tailEnd type="triangle" w="med" len="med"/>
            </a:ln>
          </p:spPr>
          <p:txBody>
            <a:bodyPr/>
            <a:lstStyle/>
            <a:p>
              <a:endParaRPr lang="en-US"/>
            </a:p>
          </p:txBody>
        </p:sp>
        <p:grpSp>
          <p:nvGrpSpPr>
            <p:cNvPr id="33" name="Group 34"/>
            <p:cNvGrpSpPr>
              <a:grpSpLocks/>
            </p:cNvGrpSpPr>
            <p:nvPr/>
          </p:nvGrpSpPr>
          <p:grpSpPr bwMode="auto">
            <a:xfrm>
              <a:off x="5403" y="2160"/>
              <a:ext cx="2334" cy="1078"/>
              <a:chOff x="5403" y="2160"/>
              <a:chExt cx="2334" cy="1078"/>
            </a:xfrm>
          </p:grpSpPr>
          <p:sp>
            <p:nvSpPr>
              <p:cNvPr id="34" name="Text Box 35"/>
              <p:cNvSpPr txBox="1">
                <a:spLocks noChangeArrowheads="1"/>
              </p:cNvSpPr>
              <p:nvPr/>
            </p:nvSpPr>
            <p:spPr bwMode="auto">
              <a:xfrm>
                <a:off x="6072" y="2160"/>
                <a:ext cx="1665" cy="340"/>
              </a:xfrm>
              <a:prstGeom prst="rect">
                <a:avLst/>
              </a:prstGeom>
              <a:solidFill>
                <a:schemeClr val="accent1">
                  <a:lumMod val="40000"/>
                  <a:lumOff val="60000"/>
                </a:schemeClr>
              </a:solidFill>
              <a:ln w="9525">
                <a:solidFill>
                  <a:srgbClr val="000000"/>
                </a:solidFill>
                <a:miter lim="800000"/>
                <a:headEnd/>
                <a:tailEnd/>
              </a:ln>
            </p:spPr>
            <p:txBody>
              <a:bodyPr/>
              <a:lstStyle/>
              <a:p>
                <a:pPr algn="ctr">
                  <a:defRPr/>
                </a:pPr>
                <a:r>
                  <a:rPr lang="en-US" sz="1200" b="1" dirty="0">
                    <a:latin typeface="Century Gothic" pitchFamily="34" charset="0"/>
                  </a:rPr>
                  <a:t>PENTADBIRAN</a:t>
                </a:r>
              </a:p>
            </p:txBody>
          </p:sp>
          <p:sp>
            <p:nvSpPr>
              <p:cNvPr id="35" name="Line 36"/>
              <p:cNvSpPr>
                <a:spLocks noChangeShapeType="1"/>
              </p:cNvSpPr>
              <p:nvPr/>
            </p:nvSpPr>
            <p:spPr bwMode="auto">
              <a:xfrm flipH="1">
                <a:off x="5403" y="2564"/>
                <a:ext cx="1280" cy="674"/>
              </a:xfrm>
              <a:prstGeom prst="line">
                <a:avLst/>
              </a:prstGeom>
              <a:noFill/>
              <a:ln w="9525">
                <a:solidFill>
                  <a:srgbClr val="000000"/>
                </a:solidFill>
                <a:round/>
                <a:headEnd/>
                <a:tailEnd type="triangle" w="med" len="med"/>
              </a:ln>
            </p:spPr>
            <p:txBody>
              <a:bodyPr/>
              <a:lstStyle/>
              <a:p>
                <a:endParaRPr lang="en-US"/>
              </a:p>
            </p:txBody>
          </p:sp>
        </p:grpSp>
      </p:grpSp>
      <p:pic>
        <p:nvPicPr>
          <p:cNvPr id="36"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37" name="Text Box 17"/>
          <p:cNvSpPr txBox="1">
            <a:spLocks noChangeArrowheads="1"/>
          </p:cNvSpPr>
          <p:nvPr/>
        </p:nvSpPr>
        <p:spPr bwMode="auto">
          <a:xfrm>
            <a:off x="7275195" y="1424854"/>
            <a:ext cx="1381381" cy="44509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r>
              <a:rPr lang="en-US" sz="1400" dirty="0" err="1">
                <a:solidFill>
                  <a:srgbClr val="FF0000"/>
                </a:solidFill>
                <a:latin typeface="Century Gothic" pitchFamily="34" charset="0"/>
              </a:rPr>
              <a:t>Fungsi</a:t>
            </a:r>
            <a:endParaRPr lang="en-US" sz="1400" dirty="0">
              <a:solidFill>
                <a:srgbClr val="FF0000"/>
              </a:solidFill>
              <a:latin typeface="Century Gothic" pitchFamily="34" charset="0"/>
            </a:endParaRPr>
          </a:p>
        </p:txBody>
      </p:sp>
      <p:sp>
        <p:nvSpPr>
          <p:cNvPr id="38" name="Text Box 17"/>
          <p:cNvSpPr txBox="1">
            <a:spLocks noChangeArrowheads="1"/>
          </p:cNvSpPr>
          <p:nvPr/>
        </p:nvSpPr>
        <p:spPr bwMode="auto">
          <a:xfrm>
            <a:off x="7315200" y="4094676"/>
            <a:ext cx="1381381" cy="44509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r>
              <a:rPr lang="en-US" sz="1400" dirty="0">
                <a:solidFill>
                  <a:srgbClr val="FF0000"/>
                </a:solidFill>
                <a:latin typeface="Century Gothic" pitchFamily="34" charset="0"/>
              </a:rPr>
              <a:t>Sub-</a:t>
            </a:r>
            <a:r>
              <a:rPr lang="en-US" sz="1400" dirty="0" err="1">
                <a:solidFill>
                  <a:srgbClr val="FF0000"/>
                </a:solidFill>
                <a:latin typeface="Century Gothic" pitchFamily="34" charset="0"/>
              </a:rPr>
              <a:t>Aktiviti</a:t>
            </a:r>
            <a:endParaRPr lang="en-US" sz="1400" dirty="0">
              <a:solidFill>
                <a:srgbClr val="FF0000"/>
              </a:solidFill>
              <a:latin typeface="Century Gothic" pitchFamily="34" charset="0"/>
            </a:endParaRPr>
          </a:p>
        </p:txBody>
      </p:sp>
      <p:sp>
        <p:nvSpPr>
          <p:cNvPr id="39" name="Text Box 17"/>
          <p:cNvSpPr txBox="1">
            <a:spLocks noChangeArrowheads="1"/>
          </p:cNvSpPr>
          <p:nvPr/>
        </p:nvSpPr>
        <p:spPr bwMode="auto">
          <a:xfrm>
            <a:off x="7319585" y="5154520"/>
            <a:ext cx="1381381" cy="126587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r>
              <a:rPr lang="en-US" sz="1400" dirty="0" err="1">
                <a:solidFill>
                  <a:srgbClr val="FF0000"/>
                </a:solidFill>
                <a:latin typeface="Century Gothic" pitchFamily="34" charset="0"/>
              </a:rPr>
              <a:t>Transaksi</a:t>
            </a:r>
            <a:r>
              <a:rPr lang="en-US" sz="1400" dirty="0">
                <a:solidFill>
                  <a:srgbClr val="FF0000"/>
                </a:solidFill>
                <a:latin typeface="Century Gothic" pitchFamily="34" charset="0"/>
              </a:rPr>
              <a:t> (Fail)</a:t>
            </a:r>
          </a:p>
          <a:p>
            <a:pPr marL="285750" indent="-285750">
              <a:buFontTx/>
              <a:buChar char="-"/>
            </a:pPr>
            <a:r>
              <a:rPr lang="en-US" sz="1400" dirty="0">
                <a:solidFill>
                  <a:srgbClr val="FF0000"/>
                </a:solidFill>
                <a:latin typeface="Century Gothic" pitchFamily="34" charset="0"/>
              </a:rPr>
              <a:t>Surat</a:t>
            </a:r>
          </a:p>
          <a:p>
            <a:pPr marL="285750" indent="-285750">
              <a:buFontTx/>
              <a:buChar char="-"/>
            </a:pPr>
            <a:r>
              <a:rPr lang="en-US" sz="1400" dirty="0">
                <a:solidFill>
                  <a:srgbClr val="FF0000"/>
                </a:solidFill>
                <a:latin typeface="Century Gothic" pitchFamily="34" charset="0"/>
              </a:rPr>
              <a:t>email,</a:t>
            </a:r>
          </a:p>
          <a:p>
            <a:pPr marL="285750" indent="-285750">
              <a:buFontTx/>
              <a:buChar char="-"/>
            </a:pPr>
            <a:r>
              <a:rPr lang="en-US" sz="1400" dirty="0">
                <a:solidFill>
                  <a:srgbClr val="FF0000"/>
                </a:solidFill>
                <a:latin typeface="Century Gothic" pitchFamily="34" charset="0"/>
              </a:rPr>
              <a:t> </a:t>
            </a:r>
            <a:r>
              <a:rPr lang="en-US" sz="1400" dirty="0" err="1">
                <a:solidFill>
                  <a:srgbClr val="FF0000"/>
                </a:solidFill>
                <a:latin typeface="Century Gothic" pitchFamily="34" charset="0"/>
              </a:rPr>
              <a:t>laporan</a:t>
            </a:r>
            <a:endParaRPr lang="en-US" sz="1400" dirty="0">
              <a:solidFill>
                <a:srgbClr val="FF0000"/>
              </a:solidFill>
              <a:latin typeface="Century Gothic" pitchFamily="34" charset="0"/>
            </a:endParaRPr>
          </a:p>
        </p:txBody>
      </p:sp>
    </p:spTree>
    <p:extLst>
      <p:ext uri="{BB962C8B-B14F-4D97-AF65-F5344CB8AC3E}">
        <p14:creationId xmlns:p14="http://schemas.microsoft.com/office/powerpoint/2010/main" val="3170488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Century Gothic" pitchFamily="34" charset="0"/>
              </a:rPr>
              <a:t>BAGAIMANA KLASFIKASI BEROPERASI?</a:t>
            </a:r>
            <a:endParaRPr lang="en-US" sz="3200" b="1" dirty="0"/>
          </a:p>
        </p:txBody>
      </p:sp>
      <p:graphicFrame>
        <p:nvGraphicFramePr>
          <p:cNvPr id="5" name="Group 35"/>
          <p:cNvGraphicFramePr>
            <a:graphicFrameLocks noGrp="1"/>
          </p:cNvGraphicFramePr>
          <p:nvPr>
            <p:ph idx="1"/>
            <p:extLst>
              <p:ext uri="{D42A27DB-BD31-4B8C-83A1-F6EECF244321}">
                <p14:modId xmlns:p14="http://schemas.microsoft.com/office/powerpoint/2010/main" val="656764477"/>
              </p:ext>
            </p:extLst>
          </p:nvPr>
        </p:nvGraphicFramePr>
        <p:xfrm>
          <a:off x="457200" y="1600200"/>
          <a:ext cx="7924800" cy="4637135"/>
        </p:xfrm>
        <a:graphic>
          <a:graphicData uri="http://schemas.openxmlformats.org/drawingml/2006/table">
            <a:tbl>
              <a:tblPr/>
              <a:tblGrid>
                <a:gridCol w="1786965">
                  <a:extLst>
                    <a:ext uri="{9D8B030D-6E8A-4147-A177-3AD203B41FA5}">
                      <a16:colId xmlns:a16="http://schemas.microsoft.com/office/drawing/2014/main" val="20000"/>
                    </a:ext>
                  </a:extLst>
                </a:gridCol>
                <a:gridCol w="2175435">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62066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dirty="0">
                          <a:ln>
                            <a:noFill/>
                          </a:ln>
                          <a:solidFill>
                            <a:schemeClr val="tx1"/>
                          </a:solidFill>
                          <a:effectLst/>
                          <a:latin typeface="Century Gothic" pitchFamily="34" charset="0"/>
                        </a:rPr>
                        <a:t>FUNGSI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dirty="0">
                          <a:ln>
                            <a:noFill/>
                          </a:ln>
                          <a:solidFill>
                            <a:schemeClr val="tx1"/>
                          </a:solidFill>
                          <a:effectLst/>
                          <a:latin typeface="Century Gothic" pitchFamily="34" charset="0"/>
                        </a:rPr>
                        <a:t>AKTIVITI</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dirty="0">
                          <a:ln>
                            <a:noFill/>
                          </a:ln>
                          <a:solidFill>
                            <a:schemeClr val="tx1"/>
                          </a:solidFill>
                          <a:effectLst/>
                          <a:latin typeface="Century Gothic" pitchFamily="34" charset="0"/>
                        </a:rPr>
                        <a:t>SUB-AKTIVITI</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dirty="0">
                          <a:ln>
                            <a:noFill/>
                          </a:ln>
                          <a:solidFill>
                            <a:schemeClr val="tx1"/>
                          </a:solidFill>
                          <a:effectLst/>
                          <a:latin typeface="Century Gothic" pitchFamily="34" charset="0"/>
                        </a:rPr>
                        <a:t>TRANSAKSI/</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dirty="0">
                          <a:ln>
                            <a:noFill/>
                          </a:ln>
                          <a:solidFill>
                            <a:schemeClr val="tx1"/>
                          </a:solidFill>
                          <a:effectLst/>
                          <a:latin typeface="Century Gothic" pitchFamily="34" charset="0"/>
                        </a:rPr>
                        <a:t>FAIL</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387513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err="1">
                          <a:ln>
                            <a:noFill/>
                          </a:ln>
                          <a:solidFill>
                            <a:schemeClr val="tx1"/>
                          </a:solidFill>
                          <a:effectLst/>
                          <a:latin typeface="Century Gothic" pitchFamily="34" charset="0"/>
                        </a:rPr>
                        <a:t>Pentadbiran</a:t>
                      </a:r>
                      <a:endParaRPr kumimoji="0" lang="en-US" sz="2000" b="0" i="0" u="none" strike="noStrike" cap="none" normalizeH="0" baseline="0" dirty="0">
                        <a:ln>
                          <a:noFill/>
                        </a:ln>
                        <a:solidFill>
                          <a:schemeClr val="tx1"/>
                        </a:solidFill>
                        <a:effectLst/>
                        <a:latin typeface="Century Gothic"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err="1">
                          <a:ln>
                            <a:noFill/>
                          </a:ln>
                          <a:solidFill>
                            <a:schemeClr val="tx1"/>
                          </a:solidFill>
                          <a:effectLst/>
                          <a:latin typeface="Century Gothic" pitchFamily="34" charset="0"/>
                        </a:rPr>
                        <a:t>Jawatankuasa</a:t>
                      </a:r>
                      <a:endParaRPr kumimoji="0" lang="en-US" sz="2000" b="0" i="0" u="none" strike="noStrike" cap="none" normalizeH="0" baseline="0" dirty="0">
                        <a:ln>
                          <a:noFill/>
                        </a:ln>
                        <a:solidFill>
                          <a:schemeClr val="tx1"/>
                        </a:solidFill>
                        <a:effectLst/>
                        <a:latin typeface="Century Gothic"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Century Gothic" pitchFamily="34" charset="0"/>
                        </a:rPr>
                        <a:t>J/</a:t>
                      </a:r>
                      <a:r>
                        <a:rPr kumimoji="0" lang="en-US" sz="2000" b="0" i="0" u="none" strike="noStrike" cap="none" normalizeH="0" baseline="0" dirty="0" err="1">
                          <a:ln>
                            <a:noFill/>
                          </a:ln>
                          <a:solidFill>
                            <a:schemeClr val="tx1"/>
                          </a:solidFill>
                          <a:effectLst/>
                          <a:latin typeface="Century Gothic" pitchFamily="34" charset="0"/>
                        </a:rPr>
                        <a:t>Kuasa</a:t>
                      </a:r>
                      <a:r>
                        <a:rPr kumimoji="0" lang="en-US" sz="2000" b="0" i="0" u="none" strike="noStrike" cap="none" normalizeH="0" baseline="0" dirty="0">
                          <a:ln>
                            <a:noFill/>
                          </a:ln>
                          <a:solidFill>
                            <a:schemeClr val="tx1"/>
                          </a:solidFill>
                          <a:effectLst/>
                          <a:latin typeface="Century Gothic" pitchFamily="34" charset="0"/>
                        </a:rPr>
                        <a:t> </a:t>
                      </a:r>
                      <a:r>
                        <a:rPr kumimoji="0" lang="en-US" sz="2000" b="0" i="0" u="none" strike="noStrike" cap="none" normalizeH="0" baseline="0" dirty="0" err="1">
                          <a:ln>
                            <a:noFill/>
                          </a:ln>
                          <a:solidFill>
                            <a:schemeClr val="tx1"/>
                          </a:solidFill>
                          <a:effectLst/>
                          <a:latin typeface="Century Gothic" pitchFamily="34" charset="0"/>
                        </a:rPr>
                        <a:t>Dalam</a:t>
                      </a:r>
                      <a:r>
                        <a:rPr kumimoji="0" lang="en-US" sz="2000" b="0" i="0" u="none" strike="noStrike" cap="none" normalizeH="0" baseline="0" dirty="0">
                          <a:ln>
                            <a:noFill/>
                          </a:ln>
                          <a:solidFill>
                            <a:schemeClr val="tx1"/>
                          </a:solidFill>
                          <a:effectLst/>
                          <a:latin typeface="Century Gothic" pitchFamily="34" charset="0"/>
                        </a:rPr>
                        <a:t> </a:t>
                      </a:r>
                      <a:r>
                        <a:rPr kumimoji="0" lang="en-US" sz="2000" b="0" i="0" u="none" strike="noStrike" cap="none" normalizeH="0" baseline="0" dirty="0" err="1">
                          <a:ln>
                            <a:noFill/>
                          </a:ln>
                          <a:solidFill>
                            <a:schemeClr val="tx1"/>
                          </a:solidFill>
                          <a:effectLst/>
                          <a:latin typeface="Century Gothic" pitchFamily="34" charset="0"/>
                        </a:rPr>
                        <a:t>Jabatan</a:t>
                      </a:r>
                      <a:endParaRPr kumimoji="0" lang="en-US" sz="2000" b="0" i="0" u="none" strike="noStrike" cap="none" normalizeH="0" baseline="0" dirty="0">
                        <a:ln>
                          <a:noFill/>
                        </a:ln>
                        <a:solidFill>
                          <a:schemeClr val="tx1"/>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chemeClr val="tx1"/>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chemeClr val="tx1"/>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Century Gothic" pitchFamily="34" charset="0"/>
                        </a:rPr>
                        <a:t>J/</a:t>
                      </a:r>
                      <a:r>
                        <a:rPr kumimoji="0" lang="en-US" sz="2000" b="0" i="0" u="none" strike="noStrike" cap="none" normalizeH="0" baseline="0" dirty="0" err="1">
                          <a:ln>
                            <a:noFill/>
                          </a:ln>
                          <a:solidFill>
                            <a:schemeClr val="tx1"/>
                          </a:solidFill>
                          <a:effectLst/>
                          <a:latin typeface="Century Gothic" pitchFamily="34" charset="0"/>
                        </a:rPr>
                        <a:t>Kuasa</a:t>
                      </a:r>
                      <a:r>
                        <a:rPr kumimoji="0" lang="en-US" sz="2000" b="0" i="0" u="none" strike="noStrike" cap="none" normalizeH="0" baseline="0" dirty="0">
                          <a:ln>
                            <a:noFill/>
                          </a:ln>
                          <a:solidFill>
                            <a:schemeClr val="tx1"/>
                          </a:solidFill>
                          <a:effectLst/>
                          <a:latin typeface="Century Gothic" pitchFamily="34" charset="0"/>
                        </a:rPr>
                        <a:t> </a:t>
                      </a:r>
                      <a:r>
                        <a:rPr kumimoji="0" lang="en-US" sz="2000" b="0" i="0" u="none" strike="noStrike" cap="none" normalizeH="0" baseline="0" dirty="0" err="1">
                          <a:ln>
                            <a:noFill/>
                          </a:ln>
                          <a:solidFill>
                            <a:schemeClr val="tx1"/>
                          </a:solidFill>
                          <a:effectLst/>
                          <a:latin typeface="Century Gothic" pitchFamily="34" charset="0"/>
                        </a:rPr>
                        <a:t>Luar</a:t>
                      </a:r>
                      <a:r>
                        <a:rPr kumimoji="0" lang="en-US" sz="2000" b="0" i="0" u="none" strike="noStrike" cap="none" normalizeH="0" baseline="0" dirty="0">
                          <a:ln>
                            <a:noFill/>
                          </a:ln>
                          <a:solidFill>
                            <a:schemeClr val="tx1"/>
                          </a:solidFill>
                          <a:effectLst/>
                          <a:latin typeface="Century Gothic" pitchFamily="34" charset="0"/>
                        </a:rPr>
                        <a:t> </a:t>
                      </a:r>
                      <a:r>
                        <a:rPr kumimoji="0" lang="en-US" sz="2000" b="0" i="0" u="none" strike="noStrike" cap="none" normalizeH="0" baseline="0" dirty="0" err="1">
                          <a:ln>
                            <a:noFill/>
                          </a:ln>
                          <a:solidFill>
                            <a:schemeClr val="tx1"/>
                          </a:solidFill>
                          <a:effectLst/>
                          <a:latin typeface="Century Gothic" pitchFamily="34" charset="0"/>
                        </a:rPr>
                        <a:t>Jabatan</a:t>
                      </a:r>
                      <a:endParaRPr kumimoji="0" lang="en-US" sz="2000" b="0" i="0" u="none" strike="noStrike" cap="none" normalizeH="0" baseline="0" dirty="0">
                        <a:ln>
                          <a:noFill/>
                        </a:ln>
                        <a:solidFill>
                          <a:schemeClr val="tx1"/>
                        </a:solidFill>
                        <a:effectLst/>
                        <a:latin typeface="Century Gothic"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Century Gothic" pitchFamily="34" charset="0"/>
                        </a:rPr>
                        <a:t>J/</a:t>
                      </a:r>
                      <a:r>
                        <a:rPr kumimoji="0" lang="en-US" sz="2000" b="0" i="0" u="none" strike="noStrike" cap="none" normalizeH="0" baseline="0" dirty="0" err="1">
                          <a:ln>
                            <a:noFill/>
                          </a:ln>
                          <a:solidFill>
                            <a:schemeClr val="tx1"/>
                          </a:solidFill>
                          <a:effectLst/>
                          <a:latin typeface="Century Gothic" pitchFamily="34" charset="0"/>
                        </a:rPr>
                        <a:t>Kuasa</a:t>
                      </a:r>
                      <a:r>
                        <a:rPr kumimoji="0" lang="en-US" sz="2000" b="0" i="0" u="none" strike="noStrike" cap="none" normalizeH="0" baseline="0" dirty="0">
                          <a:ln>
                            <a:noFill/>
                          </a:ln>
                          <a:solidFill>
                            <a:schemeClr val="tx1"/>
                          </a:solidFill>
                          <a:effectLst/>
                          <a:latin typeface="Century Gothic" pitchFamily="34" charset="0"/>
                        </a:rPr>
                        <a:t> </a:t>
                      </a:r>
                      <a:r>
                        <a:rPr kumimoji="0" lang="en-US" sz="2000" b="0" i="0" u="none" strike="noStrike" cap="none" normalizeH="0" baseline="0" dirty="0" err="1">
                          <a:ln>
                            <a:noFill/>
                          </a:ln>
                          <a:solidFill>
                            <a:schemeClr val="tx1"/>
                          </a:solidFill>
                          <a:effectLst/>
                          <a:latin typeface="Century Gothic" pitchFamily="34" charset="0"/>
                        </a:rPr>
                        <a:t>Kebersihan</a:t>
                      </a:r>
                      <a:r>
                        <a:rPr kumimoji="0" lang="en-US" sz="2000" b="0"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chemeClr val="tx1"/>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Century Gothic" pitchFamily="34" charset="0"/>
                        </a:rPr>
                        <a:t>J/</a:t>
                      </a:r>
                      <a:r>
                        <a:rPr kumimoji="0" lang="en-US" sz="2000" b="0" i="0" u="none" strike="noStrike" cap="none" normalizeH="0" baseline="0" dirty="0" err="1">
                          <a:ln>
                            <a:noFill/>
                          </a:ln>
                          <a:solidFill>
                            <a:schemeClr val="tx1"/>
                          </a:solidFill>
                          <a:effectLst/>
                          <a:latin typeface="Century Gothic" pitchFamily="34" charset="0"/>
                        </a:rPr>
                        <a:t>Kuasa</a:t>
                      </a:r>
                      <a:r>
                        <a:rPr kumimoji="0" lang="en-US" sz="2000" b="0" i="0" u="none" strike="noStrike" cap="none" normalizeH="0" baseline="0" dirty="0">
                          <a:ln>
                            <a:noFill/>
                          </a:ln>
                          <a:solidFill>
                            <a:schemeClr val="tx1"/>
                          </a:solidFill>
                          <a:effectLst/>
                          <a:latin typeface="Century Gothic" pitchFamily="34" charset="0"/>
                        </a:rPr>
                        <a:t> </a:t>
                      </a:r>
                      <a:r>
                        <a:rPr kumimoji="0" lang="en-US" sz="2000" b="0" i="0" u="none" strike="noStrike" cap="none" normalizeH="0" baseline="0" dirty="0" err="1">
                          <a:ln>
                            <a:noFill/>
                          </a:ln>
                          <a:solidFill>
                            <a:schemeClr val="tx1"/>
                          </a:solidFill>
                          <a:effectLst/>
                          <a:latin typeface="Century Gothic" pitchFamily="34" charset="0"/>
                        </a:rPr>
                        <a:t>Kualiti</a:t>
                      </a:r>
                      <a:endParaRPr kumimoji="0" lang="en-US" sz="2000" b="0" i="0" u="none" strike="noStrike" cap="none" normalizeH="0" baseline="0" dirty="0">
                        <a:ln>
                          <a:noFill/>
                        </a:ln>
                        <a:solidFill>
                          <a:schemeClr val="tx1"/>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chemeClr val="tx1"/>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Century Gothic" pitchFamily="34" charset="0"/>
                        </a:rPr>
                        <a:t>J/</a:t>
                      </a:r>
                      <a:r>
                        <a:rPr kumimoji="0" lang="en-US" sz="2000" b="0" i="0" u="none" strike="noStrike" cap="none" normalizeH="0" baseline="0" dirty="0" err="1">
                          <a:ln>
                            <a:noFill/>
                          </a:ln>
                          <a:solidFill>
                            <a:schemeClr val="tx1"/>
                          </a:solidFill>
                          <a:effectLst/>
                          <a:latin typeface="Century Gothic" pitchFamily="34" charset="0"/>
                        </a:rPr>
                        <a:t>Kuasa</a:t>
                      </a:r>
                      <a:r>
                        <a:rPr kumimoji="0" lang="en-US" sz="2000" b="0" i="0" u="none" strike="noStrike" cap="none" normalizeH="0" baseline="0" dirty="0">
                          <a:ln>
                            <a:noFill/>
                          </a:ln>
                          <a:solidFill>
                            <a:schemeClr val="tx1"/>
                          </a:solidFill>
                          <a:effectLst/>
                          <a:latin typeface="Century Gothic" pitchFamily="34" charset="0"/>
                        </a:rPr>
                        <a:t> </a:t>
                      </a:r>
                      <a:r>
                        <a:rPr kumimoji="0" lang="en-US" sz="2000" b="0" i="0" u="none" strike="noStrike" cap="none" normalizeH="0" baseline="0" dirty="0" err="1">
                          <a:ln>
                            <a:noFill/>
                          </a:ln>
                          <a:solidFill>
                            <a:schemeClr val="tx1"/>
                          </a:solidFill>
                          <a:effectLst/>
                          <a:latin typeface="Century Gothic" pitchFamily="34" charset="0"/>
                        </a:rPr>
                        <a:t>Hari</a:t>
                      </a:r>
                      <a:r>
                        <a:rPr kumimoji="0" lang="en-US" sz="2000" b="0" i="0" u="none" strike="noStrike" cap="none" normalizeH="0" baseline="0" dirty="0">
                          <a:ln>
                            <a:noFill/>
                          </a:ln>
                          <a:solidFill>
                            <a:schemeClr val="tx1"/>
                          </a:solidFill>
                          <a:effectLst/>
                          <a:latin typeface="Century Gothic" pitchFamily="34" charset="0"/>
                        </a:rPr>
                        <a:t> </a:t>
                      </a:r>
                      <a:r>
                        <a:rPr kumimoji="0" lang="en-US" sz="2000" b="0" i="0" u="none" strike="noStrike" cap="none" normalizeH="0" baseline="0" dirty="0" err="1">
                          <a:ln>
                            <a:noFill/>
                          </a:ln>
                          <a:solidFill>
                            <a:schemeClr val="tx1"/>
                          </a:solidFill>
                          <a:effectLst/>
                          <a:latin typeface="Century Gothic" pitchFamily="34" charset="0"/>
                        </a:rPr>
                        <a:t>Perpaduan</a:t>
                      </a:r>
                      <a:endParaRPr kumimoji="0" lang="en-US" sz="2000" b="0" i="0" u="none" strike="noStrike" cap="none" normalizeH="0" baseline="0" dirty="0">
                        <a:ln>
                          <a:noFill/>
                        </a:ln>
                        <a:solidFill>
                          <a:schemeClr val="tx1"/>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chemeClr val="tx1"/>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Century Gothic" pitchFamily="34" charset="0"/>
                        </a:rPr>
                        <a:t>J/</a:t>
                      </a:r>
                      <a:r>
                        <a:rPr kumimoji="0" lang="en-US" sz="2000" b="0" i="0" u="none" strike="noStrike" cap="none" normalizeH="0" baseline="0" dirty="0" err="1">
                          <a:ln>
                            <a:noFill/>
                          </a:ln>
                          <a:solidFill>
                            <a:schemeClr val="tx1"/>
                          </a:solidFill>
                          <a:effectLst/>
                          <a:latin typeface="Century Gothic" pitchFamily="34" charset="0"/>
                        </a:rPr>
                        <a:t>Kuasa</a:t>
                      </a:r>
                      <a:r>
                        <a:rPr kumimoji="0" lang="en-US" sz="2000" b="0" i="0" u="none" strike="noStrike" cap="none" normalizeH="0" baseline="0" dirty="0">
                          <a:ln>
                            <a:noFill/>
                          </a:ln>
                          <a:solidFill>
                            <a:schemeClr val="tx1"/>
                          </a:solidFill>
                          <a:effectLst/>
                          <a:latin typeface="Century Gothic" pitchFamily="34" charset="0"/>
                        </a:rPr>
                        <a:t> </a:t>
                      </a:r>
                      <a:r>
                        <a:rPr kumimoji="0" lang="en-US" sz="2000" b="0" i="0" u="none" strike="noStrike" cap="none" normalizeH="0" baseline="0" dirty="0" err="1">
                          <a:ln>
                            <a:noFill/>
                          </a:ln>
                          <a:solidFill>
                            <a:schemeClr val="tx1"/>
                          </a:solidFill>
                          <a:effectLst/>
                          <a:latin typeface="Century Gothic" pitchFamily="34" charset="0"/>
                        </a:rPr>
                        <a:t>Hari</a:t>
                      </a:r>
                      <a:r>
                        <a:rPr kumimoji="0" lang="en-US" sz="2000" b="0" i="0" u="none" strike="noStrike" cap="none" normalizeH="0" baseline="0" dirty="0">
                          <a:ln>
                            <a:noFill/>
                          </a:ln>
                          <a:solidFill>
                            <a:schemeClr val="tx1"/>
                          </a:solidFill>
                          <a:effectLst/>
                          <a:latin typeface="Century Gothic" pitchFamily="34" charset="0"/>
                        </a:rPr>
                        <a:t> </a:t>
                      </a:r>
                      <a:r>
                        <a:rPr kumimoji="0" lang="en-US" sz="2000" b="0" i="0" u="none" strike="noStrike" cap="none" normalizeH="0" baseline="0" dirty="0" err="1">
                          <a:ln>
                            <a:noFill/>
                          </a:ln>
                          <a:solidFill>
                            <a:schemeClr val="tx1"/>
                          </a:solidFill>
                          <a:effectLst/>
                          <a:latin typeface="Century Gothic" pitchFamily="34" charset="0"/>
                        </a:rPr>
                        <a:t>Kebangsaan</a:t>
                      </a:r>
                      <a:endParaRPr kumimoji="0" lang="en-US" sz="2000" b="0" i="0" u="none" strike="noStrike" cap="none" normalizeH="0" baseline="0" dirty="0">
                        <a:ln>
                          <a:noFill/>
                        </a:ln>
                        <a:solidFill>
                          <a:schemeClr val="tx1"/>
                        </a:solidFill>
                        <a:effectLst/>
                        <a:latin typeface="Century Gothic"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6"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206527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latin typeface="Century Gothic" pitchFamily="34" charset="0"/>
              </a:rPr>
              <a:t>Indeks</a:t>
            </a:r>
            <a:endParaRPr lang="en-US" sz="4000" b="1" dirty="0"/>
          </a:p>
        </p:txBody>
      </p:sp>
      <p:graphicFrame>
        <p:nvGraphicFramePr>
          <p:cNvPr id="4" name="Group 115"/>
          <p:cNvGraphicFramePr>
            <a:graphicFrameLocks noGrp="1"/>
          </p:cNvGraphicFramePr>
          <p:nvPr>
            <p:ph idx="1"/>
          </p:nvPr>
        </p:nvGraphicFramePr>
        <p:xfrm>
          <a:off x="381000" y="1371600"/>
          <a:ext cx="8458200" cy="4788318"/>
        </p:xfrm>
        <a:graphic>
          <a:graphicData uri="http://schemas.openxmlformats.org/drawingml/2006/table">
            <a:tbl>
              <a:tblPr/>
              <a:tblGrid>
                <a:gridCol w="609600">
                  <a:extLst>
                    <a:ext uri="{9D8B030D-6E8A-4147-A177-3AD203B41FA5}">
                      <a16:colId xmlns:a16="http://schemas.microsoft.com/office/drawing/2014/main" val="20000"/>
                    </a:ext>
                  </a:extLst>
                </a:gridCol>
                <a:gridCol w="1270000">
                  <a:extLst>
                    <a:ext uri="{9D8B030D-6E8A-4147-A177-3AD203B41FA5}">
                      <a16:colId xmlns:a16="http://schemas.microsoft.com/office/drawing/2014/main" val="20001"/>
                    </a:ext>
                  </a:extLst>
                </a:gridCol>
                <a:gridCol w="704850">
                  <a:extLst>
                    <a:ext uri="{9D8B030D-6E8A-4147-A177-3AD203B41FA5}">
                      <a16:colId xmlns:a16="http://schemas.microsoft.com/office/drawing/2014/main" val="20002"/>
                    </a:ext>
                  </a:extLst>
                </a:gridCol>
                <a:gridCol w="1409700">
                  <a:extLst>
                    <a:ext uri="{9D8B030D-6E8A-4147-A177-3AD203B41FA5}">
                      <a16:colId xmlns:a16="http://schemas.microsoft.com/office/drawing/2014/main" val="20003"/>
                    </a:ext>
                  </a:extLst>
                </a:gridCol>
                <a:gridCol w="861483">
                  <a:extLst>
                    <a:ext uri="{9D8B030D-6E8A-4147-A177-3AD203B41FA5}">
                      <a16:colId xmlns:a16="http://schemas.microsoft.com/office/drawing/2014/main" val="20004"/>
                    </a:ext>
                  </a:extLst>
                </a:gridCol>
                <a:gridCol w="1018116">
                  <a:extLst>
                    <a:ext uri="{9D8B030D-6E8A-4147-A177-3AD203B41FA5}">
                      <a16:colId xmlns:a16="http://schemas.microsoft.com/office/drawing/2014/main" val="20005"/>
                    </a:ext>
                  </a:extLst>
                </a:gridCol>
                <a:gridCol w="1053919">
                  <a:extLst>
                    <a:ext uri="{9D8B030D-6E8A-4147-A177-3AD203B41FA5}">
                      <a16:colId xmlns:a16="http://schemas.microsoft.com/office/drawing/2014/main" val="20006"/>
                    </a:ext>
                  </a:extLst>
                </a:gridCol>
                <a:gridCol w="1530532">
                  <a:extLst>
                    <a:ext uri="{9D8B030D-6E8A-4147-A177-3AD203B41FA5}">
                      <a16:colId xmlns:a16="http://schemas.microsoft.com/office/drawing/2014/main" val="20007"/>
                    </a:ext>
                  </a:extLst>
                </a:gridCol>
              </a:tblGrid>
              <a:tr h="50605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400" b="1" i="0" u="none" strike="noStrike" cap="none" normalizeH="0" baseline="0" dirty="0">
                          <a:ln>
                            <a:noFill/>
                          </a:ln>
                          <a:solidFill>
                            <a:schemeClr val="tx1"/>
                          </a:solidFill>
                          <a:effectLst/>
                          <a:latin typeface="Century Gothic" pitchFamily="34" charset="0"/>
                        </a:rPr>
                        <a:t>KOD</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1" i="0" u="none" strike="noStrike" cap="none" normalizeH="0" baseline="0" dirty="0">
                        <a:ln>
                          <a:noFill/>
                        </a:ln>
                        <a:solidFill>
                          <a:schemeClr val="tx1"/>
                        </a:solidFill>
                        <a:effectLst/>
                        <a:latin typeface="Century Gothic"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400" b="1" i="0" u="none" strike="noStrike" cap="none" normalizeH="0" baseline="0" dirty="0">
                          <a:ln>
                            <a:noFill/>
                          </a:ln>
                          <a:solidFill>
                            <a:schemeClr val="tx1"/>
                          </a:solidFill>
                          <a:effectLst/>
                          <a:latin typeface="Century Gothic" pitchFamily="34" charset="0"/>
                        </a:rPr>
                        <a:t>FUNGSI</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1" i="0" u="none" strike="noStrike" cap="none" normalizeH="0" baseline="0" dirty="0">
                        <a:ln>
                          <a:noFill/>
                        </a:ln>
                        <a:solidFill>
                          <a:schemeClr val="tx1"/>
                        </a:solidFill>
                        <a:effectLst/>
                        <a:latin typeface="Century Gothic"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Century Gothic" pitchFamily="34" charset="0"/>
                        </a:rPr>
                        <a:t>KOD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400" b="1" i="0" u="none" strike="noStrike" cap="none" normalizeH="0" baseline="0" dirty="0">
                          <a:ln>
                            <a:noFill/>
                          </a:ln>
                          <a:solidFill>
                            <a:schemeClr val="tx1"/>
                          </a:solidFill>
                          <a:effectLst/>
                          <a:latin typeface="Century Gothic" pitchFamily="34" charset="0"/>
                        </a:rPr>
                        <a:t>AKTIVITI</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1" i="0" u="none" strike="noStrike" cap="none" normalizeH="0" baseline="0" dirty="0">
                        <a:ln>
                          <a:noFill/>
                        </a:ln>
                        <a:solidFill>
                          <a:schemeClr val="tx1"/>
                        </a:solidFill>
                        <a:effectLst/>
                        <a:latin typeface="Century Gothic"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400" b="1" i="0" u="none" strike="noStrike" cap="none" normalizeH="0" baseline="0" dirty="0">
                          <a:ln>
                            <a:noFill/>
                          </a:ln>
                          <a:solidFill>
                            <a:schemeClr val="tx1"/>
                          </a:solidFill>
                          <a:effectLst/>
                          <a:latin typeface="Century Gothic" pitchFamily="34" charset="0"/>
                        </a:rPr>
                        <a:t>KOD</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1" i="0" u="none" strike="noStrike" cap="none" normalizeH="0" baseline="0" dirty="0">
                        <a:ln>
                          <a:noFill/>
                        </a:ln>
                        <a:solidFill>
                          <a:schemeClr val="tx1"/>
                        </a:solidFill>
                        <a:effectLst/>
                        <a:latin typeface="Century Gothic"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Century Gothic" pitchFamily="34" charset="0"/>
                        </a:rPr>
                        <a:t>SUB-</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Century Gothic" pitchFamily="34" charset="0"/>
                        </a:rPr>
                        <a:t>AKTIVITI</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1" i="0" u="none" strike="noStrike" cap="none" normalizeH="0" baseline="0" dirty="0">
                        <a:ln>
                          <a:noFill/>
                        </a:ln>
                        <a:solidFill>
                          <a:schemeClr val="tx1"/>
                        </a:solidFill>
                        <a:effectLst/>
                        <a:latin typeface="Century Gothic"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400" b="1" i="0" u="none" strike="noStrike" cap="none" normalizeH="0" baseline="0" dirty="0">
                          <a:ln>
                            <a:noFill/>
                          </a:ln>
                          <a:solidFill>
                            <a:schemeClr val="tx1"/>
                          </a:solidFill>
                          <a:effectLst/>
                          <a:latin typeface="Century Gothic" pitchFamily="34" charset="0"/>
                        </a:rPr>
                        <a:t>KOD</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1" i="0" u="none" strike="noStrike" cap="none" normalizeH="0" baseline="0" dirty="0">
                        <a:ln>
                          <a:noFill/>
                        </a:ln>
                        <a:solidFill>
                          <a:schemeClr val="tx1"/>
                        </a:solidFill>
                        <a:effectLst/>
                        <a:latin typeface="Century Gothic"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400" b="1" i="0" u="none" strike="noStrike" cap="none" normalizeH="0" baseline="0" dirty="0">
                          <a:ln>
                            <a:noFill/>
                          </a:ln>
                          <a:solidFill>
                            <a:schemeClr val="tx1"/>
                          </a:solidFill>
                          <a:effectLst/>
                          <a:latin typeface="Century Gothic" pitchFamily="34" charset="0"/>
                        </a:rPr>
                        <a:t>TRANSAKSI/</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400" b="1" i="0" u="none" strike="noStrike" cap="none" normalizeH="0" baseline="0" dirty="0">
                          <a:ln>
                            <a:noFill/>
                          </a:ln>
                          <a:solidFill>
                            <a:schemeClr val="tx1"/>
                          </a:solidFill>
                          <a:effectLst/>
                          <a:latin typeface="Century Gothic" pitchFamily="34" charset="0"/>
                        </a:rPr>
                        <a:t>FAIL</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1" i="0" u="none" strike="noStrike" cap="none" normalizeH="0" baseline="0" dirty="0">
                        <a:ln>
                          <a:noFill/>
                        </a:ln>
                        <a:solidFill>
                          <a:schemeClr val="tx1"/>
                        </a:solidFill>
                        <a:effectLst/>
                        <a:latin typeface="Century Gothic"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397145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400" b="0" i="0" u="none" strike="noStrike" cap="none" normalizeH="0" baseline="0" dirty="0">
                          <a:ln>
                            <a:noFill/>
                          </a:ln>
                          <a:solidFill>
                            <a:srgbClr val="FF0000"/>
                          </a:solidFill>
                          <a:effectLst/>
                          <a:latin typeface="Century Gothic" pitchFamily="34" charset="0"/>
                        </a:rPr>
                        <a:t>100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FF0000"/>
                        </a:solidFill>
                        <a:effectLst/>
                        <a:latin typeface="Century Gothic"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400" b="0" i="0" u="none" strike="noStrike" cap="none" normalizeH="0" baseline="0" dirty="0" err="1">
                          <a:ln>
                            <a:noFill/>
                          </a:ln>
                          <a:solidFill>
                            <a:srgbClr val="FF0000"/>
                          </a:solidFill>
                          <a:effectLst/>
                          <a:latin typeface="Century Gothic" pitchFamily="34" charset="0"/>
                        </a:rPr>
                        <a:t>Pentadbiran</a:t>
                      </a:r>
                      <a:endParaRPr kumimoji="0" lang="en-US" sz="1400" b="0" i="0" u="none" strike="noStrike" cap="none" normalizeH="0" baseline="0" dirty="0">
                        <a:ln>
                          <a:noFill/>
                        </a:ln>
                        <a:solidFill>
                          <a:srgbClr val="FF0000"/>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FF0000"/>
                        </a:solidFill>
                        <a:effectLst/>
                        <a:latin typeface="Century Gothic"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400" b="0" i="0" u="none" strike="noStrike" cap="none" normalizeH="0" baseline="0" dirty="0">
                          <a:ln>
                            <a:noFill/>
                          </a:ln>
                          <a:solidFill>
                            <a:schemeClr val="tx2">
                              <a:lumMod val="60000"/>
                              <a:lumOff val="40000"/>
                            </a:schemeClr>
                          </a:solidFill>
                          <a:effectLst/>
                          <a:latin typeface="Century Gothic" pitchFamily="34" charset="0"/>
                        </a:rPr>
                        <a:t>100-1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chemeClr val="tx2">
                            <a:lumMod val="60000"/>
                            <a:lumOff val="40000"/>
                          </a:schemeClr>
                        </a:solidFill>
                        <a:effectLst/>
                        <a:latin typeface="Century Gothic"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400" b="0" i="0" u="none" strike="noStrike" cap="none" normalizeH="0" baseline="0" dirty="0" err="1">
                          <a:ln>
                            <a:noFill/>
                          </a:ln>
                          <a:solidFill>
                            <a:schemeClr val="tx2">
                              <a:lumMod val="60000"/>
                              <a:lumOff val="40000"/>
                            </a:schemeClr>
                          </a:solidFill>
                          <a:effectLst/>
                          <a:latin typeface="Century Gothic" pitchFamily="34" charset="0"/>
                        </a:rPr>
                        <a:t>Perhubungan</a:t>
                      </a:r>
                      <a:r>
                        <a:rPr kumimoji="0" lang="en-US" sz="1400" b="0" i="0" u="none" strike="noStrike" cap="none" normalizeH="0" baseline="0" dirty="0">
                          <a:ln>
                            <a:noFill/>
                          </a:ln>
                          <a:solidFill>
                            <a:schemeClr val="tx2">
                              <a:lumMod val="60000"/>
                              <a:lumOff val="40000"/>
                            </a:schemeClr>
                          </a:solidFill>
                          <a:effectLst/>
                          <a:latin typeface="Century Gothic" pitchFamily="34" charset="0"/>
                        </a:rPr>
                        <a:t> </a:t>
                      </a:r>
                      <a:r>
                        <a:rPr kumimoji="0" lang="en-US" sz="1400" b="0" i="0" u="none" strike="noStrike" cap="none" normalizeH="0" baseline="0" dirty="0" err="1">
                          <a:ln>
                            <a:noFill/>
                          </a:ln>
                          <a:solidFill>
                            <a:schemeClr val="tx2">
                              <a:lumMod val="60000"/>
                              <a:lumOff val="40000"/>
                            </a:schemeClr>
                          </a:solidFill>
                          <a:effectLst/>
                          <a:latin typeface="Century Gothic" pitchFamily="34" charset="0"/>
                        </a:rPr>
                        <a:t>Awam</a:t>
                      </a:r>
                      <a:endParaRPr kumimoji="0" lang="en-US" sz="1400" b="0" i="0" u="none" strike="noStrike" cap="none" normalizeH="0" baseline="0" dirty="0">
                        <a:ln>
                          <a:noFill/>
                        </a:ln>
                        <a:solidFill>
                          <a:schemeClr val="tx2">
                            <a:lumMod val="60000"/>
                            <a:lumOff val="40000"/>
                          </a:schemeClr>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chemeClr val="tx2">
                            <a:lumMod val="60000"/>
                            <a:lumOff val="40000"/>
                          </a:schemeClr>
                        </a:solidFill>
                        <a:effectLst/>
                        <a:latin typeface="Century Gothic"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400" b="0" i="0" u="none" strike="noStrike" cap="none" normalizeH="0" baseline="0" dirty="0">
                          <a:ln>
                            <a:noFill/>
                          </a:ln>
                          <a:solidFill>
                            <a:srgbClr val="00B050"/>
                          </a:solidFill>
                          <a:effectLst/>
                          <a:latin typeface="Century Gothic" pitchFamily="34" charset="0"/>
                        </a:rPr>
                        <a:t>100-1/1</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400" b="0" i="0" u="none" strike="noStrike" cap="none" normalizeH="0" baseline="0" dirty="0">
                          <a:ln>
                            <a:noFill/>
                          </a:ln>
                          <a:solidFill>
                            <a:srgbClr val="00B050"/>
                          </a:solidFill>
                          <a:effectLst/>
                          <a:latin typeface="Century Gothic" pitchFamily="34" charset="0"/>
                        </a:rPr>
                        <a:t>100-1/2</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400" b="0" i="0" u="none" strike="noStrike" cap="none" normalizeH="0" baseline="0" dirty="0" err="1">
                          <a:ln>
                            <a:noFill/>
                          </a:ln>
                          <a:solidFill>
                            <a:srgbClr val="00B050"/>
                          </a:solidFill>
                          <a:effectLst/>
                          <a:latin typeface="Century Gothic" pitchFamily="34" charset="0"/>
                        </a:rPr>
                        <a:t>Aduan</a:t>
                      </a:r>
                      <a:endParaRPr kumimoji="0" lang="en-US" sz="1400" b="0" i="0" u="none" strike="noStrike" cap="none" normalizeH="0" baseline="0" dirty="0">
                        <a:ln>
                          <a:noFill/>
                        </a:ln>
                        <a:solidFill>
                          <a:srgbClr val="00B050"/>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400" b="0" i="0" u="none" strike="noStrike" cap="none" normalizeH="0" baseline="0" dirty="0" err="1">
                          <a:ln>
                            <a:noFill/>
                          </a:ln>
                          <a:solidFill>
                            <a:srgbClr val="00B050"/>
                          </a:solidFill>
                          <a:effectLst/>
                          <a:latin typeface="Century Gothic" pitchFamily="34" charset="0"/>
                        </a:rPr>
                        <a:t>Promosi</a:t>
                      </a:r>
                      <a:endParaRPr kumimoji="0" lang="en-US" sz="1400" b="0" i="0" u="none" strike="noStrike" cap="none" normalizeH="0" baseline="0" dirty="0">
                        <a:ln>
                          <a:noFill/>
                        </a:ln>
                        <a:solidFill>
                          <a:srgbClr val="00B050"/>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rgbClr val="00B050"/>
                        </a:solidFill>
                        <a:effectLst/>
                        <a:latin typeface="Century Gothic"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400" b="0" i="0" u="none" strike="noStrike" cap="none" normalizeH="0" baseline="0" dirty="0">
                          <a:ln>
                            <a:noFill/>
                          </a:ln>
                          <a:solidFill>
                            <a:schemeClr val="tx1"/>
                          </a:solidFill>
                          <a:effectLst/>
                          <a:latin typeface="Century Gothic" pitchFamily="34" charset="0"/>
                        </a:rPr>
                        <a:t>100-1/1/1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chemeClr val="tx1"/>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chemeClr val="tx1"/>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400" b="0" i="0" u="none" strike="noStrike" cap="none" normalizeH="0" baseline="0" dirty="0">
                          <a:ln>
                            <a:noFill/>
                          </a:ln>
                          <a:solidFill>
                            <a:schemeClr val="tx1"/>
                          </a:solidFill>
                          <a:effectLst/>
                          <a:latin typeface="Century Gothic" pitchFamily="34" charset="0"/>
                        </a:rPr>
                        <a:t>100-1/1/2</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chemeClr val="tx1"/>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0" lang="en-US" sz="1400" b="0" i="0" u="none" strike="noStrike" cap="none" normalizeH="0" baseline="0" dirty="0">
                        <a:ln>
                          <a:noFill/>
                        </a:ln>
                        <a:solidFill>
                          <a:schemeClr val="tx1"/>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400" b="0" i="0" u="none" strike="noStrike" cap="none" normalizeH="0" baseline="0" dirty="0">
                          <a:ln>
                            <a:noFill/>
                          </a:ln>
                          <a:solidFill>
                            <a:schemeClr val="tx1"/>
                          </a:solidFill>
                          <a:effectLst/>
                          <a:latin typeface="Century Gothic" pitchFamily="34" charset="0"/>
                        </a:rPr>
                        <a:t>100-1/1/3</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chemeClr val="tx1"/>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0" lang="en-US" sz="1400" b="0" i="0" u="none" strike="noStrike" cap="none" normalizeH="0" baseline="0" dirty="0">
                        <a:ln>
                          <a:noFill/>
                        </a:ln>
                        <a:solidFill>
                          <a:schemeClr val="tx1"/>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0" lang="en-US" sz="1400" b="0" i="0" u="none" strike="noStrike" cap="none" normalizeH="0" baseline="0" dirty="0">
                        <a:ln>
                          <a:noFill/>
                        </a:ln>
                        <a:solidFill>
                          <a:schemeClr val="tx1"/>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400" b="0" i="0" u="none" strike="noStrike" cap="none" normalizeH="0" baseline="0" dirty="0">
                          <a:ln>
                            <a:noFill/>
                          </a:ln>
                          <a:solidFill>
                            <a:schemeClr val="tx1"/>
                          </a:solidFill>
                          <a:effectLst/>
                          <a:latin typeface="Century Gothic" pitchFamily="34" charset="0"/>
                        </a:rPr>
                        <a:t>100-1/2/1</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chemeClr val="tx1"/>
                        </a:solidFill>
                        <a:effectLst/>
                        <a:latin typeface="Century Gothic"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err="1">
                          <a:ln>
                            <a:noFill/>
                          </a:ln>
                          <a:solidFill>
                            <a:schemeClr val="tx1"/>
                          </a:solidFill>
                          <a:effectLst/>
                          <a:latin typeface="Century Gothic" pitchFamily="34" charset="0"/>
                        </a:rPr>
                        <a:t>Aduan</a:t>
                      </a:r>
                      <a:r>
                        <a:rPr kumimoji="0" lang="en-US" sz="1400" b="0" i="0" u="none" strike="noStrike" cap="none" normalizeH="0" baseline="0" dirty="0">
                          <a:ln>
                            <a:noFill/>
                          </a:ln>
                          <a:solidFill>
                            <a:schemeClr val="tx1"/>
                          </a:solidFill>
                          <a:effectLst/>
                          <a:latin typeface="Century Gothic" pitchFamily="34"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err="1">
                          <a:ln>
                            <a:noFill/>
                          </a:ln>
                          <a:solidFill>
                            <a:schemeClr val="tx1"/>
                          </a:solidFill>
                          <a:effectLst/>
                          <a:latin typeface="Century Gothic" pitchFamily="34" charset="0"/>
                        </a:rPr>
                        <a:t>Kerosakan</a:t>
                      </a:r>
                      <a:endParaRPr kumimoji="0" lang="en-US" sz="1400" b="0" i="0" u="none" strike="noStrike" cap="none" normalizeH="0" baseline="0" dirty="0">
                        <a:ln>
                          <a:noFill/>
                        </a:ln>
                        <a:solidFill>
                          <a:schemeClr val="tx1"/>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chemeClr val="tx1"/>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err="1">
                          <a:ln>
                            <a:noFill/>
                          </a:ln>
                          <a:solidFill>
                            <a:schemeClr val="tx1"/>
                          </a:solidFill>
                          <a:effectLst/>
                          <a:latin typeface="Century Gothic" pitchFamily="34" charset="0"/>
                        </a:rPr>
                        <a:t>Aduan</a:t>
                      </a:r>
                      <a:r>
                        <a:rPr kumimoji="0" lang="en-US" sz="1400" b="0" i="0" u="none" strike="noStrike" cap="none" normalizeH="0" baseline="0" dirty="0">
                          <a:ln>
                            <a:noFill/>
                          </a:ln>
                          <a:solidFill>
                            <a:schemeClr val="tx1"/>
                          </a:solidFill>
                          <a:effectLst/>
                          <a:latin typeface="Century Gothic" pitchFamily="34"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err="1">
                          <a:ln>
                            <a:noFill/>
                          </a:ln>
                          <a:solidFill>
                            <a:schemeClr val="tx1"/>
                          </a:solidFill>
                          <a:effectLst/>
                          <a:latin typeface="Century Gothic" pitchFamily="34" charset="0"/>
                        </a:rPr>
                        <a:t>Kebersihan</a:t>
                      </a:r>
                      <a:endParaRPr kumimoji="0" lang="en-US" sz="1400" b="0" i="0" u="none" strike="noStrike" cap="none" normalizeH="0" baseline="0" dirty="0">
                        <a:ln>
                          <a:noFill/>
                        </a:ln>
                        <a:solidFill>
                          <a:schemeClr val="tx1"/>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chemeClr val="tx1"/>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err="1">
                          <a:ln>
                            <a:noFill/>
                          </a:ln>
                          <a:solidFill>
                            <a:schemeClr val="tx1"/>
                          </a:solidFill>
                          <a:effectLst/>
                          <a:latin typeface="Century Gothic" pitchFamily="34" charset="0"/>
                        </a:rPr>
                        <a:t>Aduan</a:t>
                      </a:r>
                      <a:r>
                        <a:rPr kumimoji="0" lang="en-US" sz="1400" b="0" i="0" u="none" strike="noStrike" cap="none" normalizeH="0" baseline="0" dirty="0">
                          <a:ln>
                            <a:noFill/>
                          </a:ln>
                          <a:solidFill>
                            <a:schemeClr val="tx1"/>
                          </a:solidFill>
                          <a:effectLst/>
                          <a:latin typeface="Century Gothic" pitchFamily="34"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err="1">
                          <a:ln>
                            <a:noFill/>
                          </a:ln>
                          <a:solidFill>
                            <a:schemeClr val="tx1"/>
                          </a:solidFill>
                          <a:effectLst/>
                          <a:latin typeface="Century Gothic" pitchFamily="34" charset="0"/>
                        </a:rPr>
                        <a:t>Keselamatan</a:t>
                      </a:r>
                      <a:endParaRPr kumimoji="0" lang="en-US" sz="1400" b="0" i="0" u="none" strike="noStrike" cap="none" normalizeH="0" baseline="0" dirty="0">
                        <a:ln>
                          <a:noFill/>
                        </a:ln>
                        <a:solidFill>
                          <a:schemeClr val="tx1"/>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chemeClr val="tx1"/>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chemeClr val="tx1"/>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400" b="0" i="0" u="none" strike="noStrike" cap="none" normalizeH="0" baseline="0" dirty="0" err="1">
                          <a:ln>
                            <a:noFill/>
                          </a:ln>
                          <a:solidFill>
                            <a:schemeClr val="tx1"/>
                          </a:solidFill>
                          <a:effectLst/>
                          <a:latin typeface="Century Gothic" pitchFamily="34" charset="0"/>
                        </a:rPr>
                        <a:t>Jawatan</a:t>
                      </a:r>
                      <a:r>
                        <a:rPr kumimoji="0" lang="en-US" sz="1400" b="0" i="0" u="none" strike="noStrike" cap="none" normalizeH="0" baseline="0" dirty="0">
                          <a:ln>
                            <a:noFill/>
                          </a:ln>
                          <a:solidFill>
                            <a:schemeClr val="tx1"/>
                          </a:solidFill>
                          <a:effectLst/>
                          <a:latin typeface="Century Gothic" pitchFamily="34" charset="0"/>
                        </a:rPr>
                        <a:t> </a:t>
                      </a:r>
                      <a:r>
                        <a:rPr kumimoji="0" lang="en-US" sz="1400" b="0" i="0" u="none" strike="noStrike" cap="none" normalizeH="0" baseline="0" dirty="0" err="1">
                          <a:ln>
                            <a:noFill/>
                          </a:ln>
                          <a:solidFill>
                            <a:schemeClr val="tx1"/>
                          </a:solidFill>
                          <a:effectLst/>
                          <a:latin typeface="Century Gothic" pitchFamily="34" charset="0"/>
                        </a:rPr>
                        <a:t>Kuasa</a:t>
                      </a:r>
                      <a:r>
                        <a:rPr kumimoji="0" lang="en-US" sz="1400" b="0" i="0" u="none" strike="noStrike" cap="none" normalizeH="0" baseline="0" dirty="0">
                          <a:ln>
                            <a:noFill/>
                          </a:ln>
                          <a:solidFill>
                            <a:schemeClr val="tx1"/>
                          </a:solidFill>
                          <a:effectLst/>
                          <a:latin typeface="Century Gothic" pitchFamily="34" charset="0"/>
                        </a:rPr>
                        <a:t> </a:t>
                      </a:r>
                      <a:r>
                        <a:rPr kumimoji="0" lang="en-US" sz="1400" b="0" i="0" u="none" strike="noStrike" cap="none" normalizeH="0" baseline="0" dirty="0" err="1">
                          <a:ln>
                            <a:noFill/>
                          </a:ln>
                          <a:solidFill>
                            <a:schemeClr val="tx1"/>
                          </a:solidFill>
                          <a:effectLst/>
                          <a:latin typeface="Century Gothic" pitchFamily="34" charset="0"/>
                        </a:rPr>
                        <a:t>Promosi</a:t>
                      </a:r>
                      <a:endParaRPr kumimoji="0" lang="en-US" sz="1400" b="0" i="0" u="none" strike="noStrike" cap="none" normalizeH="0" baseline="0" dirty="0">
                        <a:ln>
                          <a:noFill/>
                        </a:ln>
                        <a:solidFill>
                          <a:schemeClr val="tx1"/>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chemeClr val="tx1"/>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chemeClr val="tx1"/>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chemeClr val="tx1"/>
                        </a:solidFill>
                        <a:effectLst/>
                        <a:latin typeface="Century Gothic"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330709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r>
              <a:rPr lang="en-US" dirty="0" err="1"/>
              <a:t>Objektif</a:t>
            </a:r>
            <a:endParaRPr lang="en-US" dirty="0"/>
          </a:p>
        </p:txBody>
      </p:sp>
      <p:sp>
        <p:nvSpPr>
          <p:cNvPr id="3" name="Content Placeholder 2"/>
          <p:cNvSpPr>
            <a:spLocks noGrp="1"/>
          </p:cNvSpPr>
          <p:nvPr>
            <p:ph idx="1"/>
          </p:nvPr>
        </p:nvSpPr>
        <p:spPr>
          <a:xfrm>
            <a:off x="457200" y="1828800"/>
            <a:ext cx="8229600" cy="3886199"/>
          </a:xfrm>
        </p:spPr>
        <p:txBody>
          <a:bodyPr>
            <a:normAutofit lnSpcReduction="10000"/>
          </a:bodyPr>
          <a:lstStyle/>
          <a:p>
            <a:r>
              <a:rPr lang="en-US" sz="3600" dirty="0"/>
              <a:t>Mengetahui dan memahami asas pengurusan rekod di Pejabat Awam</a:t>
            </a:r>
          </a:p>
          <a:p>
            <a:r>
              <a:rPr lang="en-US" sz="3600" dirty="0" err="1"/>
              <a:t>Memahami</a:t>
            </a:r>
            <a:r>
              <a:rPr lang="en-US" sz="3600" dirty="0"/>
              <a:t> </a:t>
            </a:r>
            <a:r>
              <a:rPr lang="en-US" sz="3600" dirty="0" err="1"/>
              <a:t>klasifikasi</a:t>
            </a:r>
            <a:r>
              <a:rPr lang="en-US" sz="3600" dirty="0"/>
              <a:t> fail</a:t>
            </a:r>
          </a:p>
          <a:p>
            <a:r>
              <a:rPr lang="en-US" sz="3600" dirty="0" err="1"/>
              <a:t>Dapat</a:t>
            </a:r>
            <a:r>
              <a:rPr lang="en-US" sz="3600" dirty="0"/>
              <a:t> </a:t>
            </a:r>
            <a:r>
              <a:rPr lang="en-US" sz="3600" dirty="0" err="1"/>
              <a:t>melaksanakan</a:t>
            </a:r>
            <a:r>
              <a:rPr lang="en-US" sz="3600" dirty="0"/>
              <a:t> </a:t>
            </a:r>
            <a:r>
              <a:rPr lang="en-US" sz="3600" dirty="0" err="1"/>
              <a:t>pengendalian</a:t>
            </a:r>
            <a:r>
              <a:rPr lang="en-US" sz="3600" dirty="0"/>
              <a:t>, </a:t>
            </a:r>
            <a:r>
              <a:rPr lang="en-US" sz="3600" dirty="0" err="1"/>
              <a:t>pengedaran</a:t>
            </a:r>
            <a:r>
              <a:rPr lang="en-US" sz="3600" dirty="0"/>
              <a:t>, </a:t>
            </a:r>
            <a:r>
              <a:rPr lang="en-US" sz="3600" dirty="0" err="1"/>
              <a:t>pengesanan</a:t>
            </a:r>
            <a:r>
              <a:rPr lang="en-US" sz="3600" dirty="0"/>
              <a:t> </a:t>
            </a:r>
            <a:r>
              <a:rPr lang="en-US" sz="3600" dirty="0" err="1"/>
              <a:t>dan</a:t>
            </a:r>
            <a:r>
              <a:rPr lang="en-US" sz="3600" dirty="0"/>
              <a:t> </a:t>
            </a:r>
            <a:r>
              <a:rPr lang="en-US" sz="3600" dirty="0" err="1"/>
              <a:t>penyenggaraan</a:t>
            </a:r>
            <a:r>
              <a:rPr lang="en-US" sz="3600" dirty="0"/>
              <a:t> </a:t>
            </a:r>
            <a:r>
              <a:rPr lang="en-US" sz="3600" dirty="0" err="1"/>
              <a:t>rekod</a:t>
            </a:r>
            <a:r>
              <a:rPr lang="en-US" sz="3600" dirty="0"/>
              <a:t> </a:t>
            </a:r>
            <a:r>
              <a:rPr lang="en-US" sz="3600" dirty="0" err="1"/>
              <a:t>mengikut</a:t>
            </a:r>
            <a:r>
              <a:rPr lang="en-US" sz="3600" dirty="0"/>
              <a:t> </a:t>
            </a:r>
            <a:r>
              <a:rPr lang="en-US" sz="3600" dirty="0" err="1"/>
              <a:t>prosedur</a:t>
            </a:r>
            <a:r>
              <a:rPr lang="en-US" sz="3600" dirty="0"/>
              <a:t> yang  </a:t>
            </a:r>
            <a:r>
              <a:rPr lang="en-US" sz="3600" dirty="0" err="1"/>
              <a:t>betul</a:t>
            </a:r>
            <a:endParaRPr lang="en-US" sz="3600" dirty="0"/>
          </a:p>
          <a:p>
            <a:pPr>
              <a:buNone/>
            </a:pPr>
            <a:endParaRPr lang="en-US" sz="3600"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1948579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itchFamily="34" charset="0"/>
              </a:rPr>
              <a:t>KENAPA PERLU KLASIFIKASI? </a:t>
            </a:r>
            <a:endParaRPr lang="en-US" sz="4000" b="1" dirty="0"/>
          </a:p>
        </p:txBody>
      </p:sp>
      <p:sp>
        <p:nvSpPr>
          <p:cNvPr id="3" name="Content Placeholder 2"/>
          <p:cNvSpPr>
            <a:spLocks noGrp="1"/>
          </p:cNvSpPr>
          <p:nvPr>
            <p:ph idx="1"/>
          </p:nvPr>
        </p:nvSpPr>
        <p:spPr/>
        <p:txBody>
          <a:bodyPr>
            <a:normAutofit fontScale="92500" lnSpcReduction="20000"/>
          </a:bodyPr>
          <a:lstStyle/>
          <a:p>
            <a:pPr>
              <a:lnSpc>
                <a:spcPct val="90000"/>
              </a:lnSpc>
              <a:buFont typeface="Wingdings" pitchFamily="2" charset="2"/>
              <a:buChar char="§"/>
            </a:pPr>
            <a:r>
              <a:rPr lang="en-US" dirty="0" err="1">
                <a:latin typeface="Century Gothic" pitchFamily="34" charset="0"/>
              </a:rPr>
              <a:t>Membolehkan</a:t>
            </a:r>
            <a:r>
              <a:rPr lang="en-US" dirty="0">
                <a:latin typeface="Century Gothic" pitchFamily="34" charset="0"/>
              </a:rPr>
              <a:t> </a:t>
            </a:r>
            <a:r>
              <a:rPr lang="en-US" dirty="0" err="1">
                <a:latin typeface="Century Gothic" pitchFamily="34" charset="0"/>
              </a:rPr>
              <a:t>dokumen</a:t>
            </a:r>
            <a:r>
              <a:rPr lang="en-US" dirty="0">
                <a:latin typeface="Century Gothic" pitchFamily="34" charset="0"/>
              </a:rPr>
              <a:t> </a:t>
            </a:r>
            <a:r>
              <a:rPr lang="en-US" dirty="0" err="1">
                <a:latin typeface="Century Gothic" pitchFamily="34" charset="0"/>
              </a:rPr>
              <a:t>disimpan</a:t>
            </a:r>
            <a:r>
              <a:rPr lang="en-US" dirty="0">
                <a:latin typeface="Century Gothic" pitchFamily="34" charset="0"/>
              </a:rPr>
              <a:t> </a:t>
            </a:r>
            <a:r>
              <a:rPr lang="en-US" dirty="0" err="1">
                <a:latin typeface="Century Gothic" pitchFamily="34" charset="0"/>
              </a:rPr>
              <a:t>dalam</a:t>
            </a:r>
            <a:r>
              <a:rPr lang="en-US" dirty="0">
                <a:latin typeface="Century Gothic" pitchFamily="34" charset="0"/>
              </a:rPr>
              <a:t> </a:t>
            </a:r>
            <a:r>
              <a:rPr lang="en-US" dirty="0" err="1">
                <a:latin typeface="Century Gothic" pitchFamily="34" charset="0"/>
              </a:rPr>
              <a:t>satu</a:t>
            </a:r>
            <a:r>
              <a:rPr lang="en-US" dirty="0">
                <a:latin typeface="Century Gothic" pitchFamily="34" charset="0"/>
              </a:rPr>
              <a:t> </a:t>
            </a:r>
            <a:r>
              <a:rPr lang="en-US" dirty="0" err="1">
                <a:latin typeface="Century Gothic" pitchFamily="34" charset="0"/>
              </a:rPr>
              <a:t>bekas</a:t>
            </a:r>
            <a:r>
              <a:rPr lang="en-US" dirty="0">
                <a:latin typeface="Century Gothic" pitchFamily="34" charset="0"/>
              </a:rPr>
              <a:t> / folder yang </a:t>
            </a:r>
            <a:r>
              <a:rPr lang="en-US" dirty="0" err="1">
                <a:latin typeface="Century Gothic" pitchFamily="34" charset="0"/>
              </a:rPr>
              <a:t>tepat</a:t>
            </a:r>
            <a:r>
              <a:rPr lang="en-US" dirty="0">
                <a:latin typeface="Century Gothic" pitchFamily="34" charset="0"/>
              </a:rPr>
              <a:t> </a:t>
            </a:r>
            <a:r>
              <a:rPr lang="en-US" dirty="0" err="1">
                <a:latin typeface="Century Gothic" pitchFamily="34" charset="0"/>
              </a:rPr>
              <a:t>dan</a:t>
            </a:r>
            <a:r>
              <a:rPr lang="en-US" dirty="0">
                <a:latin typeface="Century Gothic" pitchFamily="34" charset="0"/>
              </a:rPr>
              <a:t> </a:t>
            </a:r>
            <a:r>
              <a:rPr lang="en-US" dirty="0" err="1">
                <a:latin typeface="Century Gothic" pitchFamily="34" charset="0"/>
              </a:rPr>
              <a:t>betul</a:t>
            </a:r>
            <a:r>
              <a:rPr lang="en-US" dirty="0">
                <a:latin typeface="Century Gothic" pitchFamily="34" charset="0"/>
              </a:rPr>
              <a:t>.</a:t>
            </a:r>
          </a:p>
          <a:p>
            <a:pPr>
              <a:lnSpc>
                <a:spcPct val="90000"/>
              </a:lnSpc>
              <a:buFont typeface="Wingdings" pitchFamily="2" charset="2"/>
              <a:buChar char="§"/>
            </a:pPr>
            <a:r>
              <a:rPr lang="en-US" dirty="0" err="1">
                <a:latin typeface="Century Gothic" pitchFamily="34" charset="0"/>
              </a:rPr>
              <a:t>Mempercepatkan</a:t>
            </a:r>
            <a:r>
              <a:rPr lang="en-US" dirty="0">
                <a:latin typeface="Century Gothic" pitchFamily="34" charset="0"/>
              </a:rPr>
              <a:t> </a:t>
            </a:r>
            <a:r>
              <a:rPr lang="en-US" dirty="0" err="1">
                <a:latin typeface="Century Gothic" pitchFamily="34" charset="0"/>
              </a:rPr>
              <a:t>akses</a:t>
            </a:r>
            <a:r>
              <a:rPr lang="en-US" dirty="0">
                <a:latin typeface="Century Gothic" pitchFamily="34" charset="0"/>
              </a:rPr>
              <a:t> </a:t>
            </a:r>
            <a:r>
              <a:rPr lang="en-US" dirty="0" err="1">
                <a:latin typeface="Century Gothic" pitchFamily="34" charset="0"/>
              </a:rPr>
              <a:t>kepada</a:t>
            </a:r>
            <a:r>
              <a:rPr lang="en-US" dirty="0">
                <a:latin typeface="Century Gothic" pitchFamily="34" charset="0"/>
              </a:rPr>
              <a:t> </a:t>
            </a:r>
            <a:r>
              <a:rPr lang="en-US" dirty="0" err="1">
                <a:latin typeface="Century Gothic" pitchFamily="34" charset="0"/>
              </a:rPr>
              <a:t>rekod</a:t>
            </a:r>
            <a:r>
              <a:rPr lang="en-US" dirty="0">
                <a:latin typeface="Century Gothic" pitchFamily="34" charset="0"/>
              </a:rPr>
              <a:t> </a:t>
            </a:r>
            <a:r>
              <a:rPr lang="en-US" dirty="0" err="1">
                <a:latin typeface="Century Gothic" pitchFamily="34" charset="0"/>
              </a:rPr>
              <a:t>dan</a:t>
            </a:r>
            <a:r>
              <a:rPr lang="en-US" dirty="0">
                <a:latin typeface="Century Gothic" pitchFamily="34" charset="0"/>
              </a:rPr>
              <a:t> </a:t>
            </a:r>
            <a:r>
              <a:rPr lang="en-US" dirty="0" err="1">
                <a:latin typeface="Century Gothic" pitchFamily="34" charset="0"/>
              </a:rPr>
              <a:t>dokumen</a:t>
            </a:r>
            <a:r>
              <a:rPr lang="en-US" dirty="0">
                <a:latin typeface="Century Gothic" pitchFamily="34" charset="0"/>
              </a:rPr>
              <a:t> </a:t>
            </a:r>
            <a:r>
              <a:rPr lang="en-US" dirty="0" err="1">
                <a:latin typeface="Century Gothic" pitchFamily="34" charset="0"/>
              </a:rPr>
              <a:t>dalam</a:t>
            </a:r>
            <a:r>
              <a:rPr lang="en-US" dirty="0">
                <a:latin typeface="Century Gothic" pitchFamily="34" charset="0"/>
              </a:rPr>
              <a:t> folder. </a:t>
            </a:r>
          </a:p>
          <a:p>
            <a:pPr>
              <a:lnSpc>
                <a:spcPct val="90000"/>
              </a:lnSpc>
              <a:buFont typeface="Wingdings" pitchFamily="2" charset="2"/>
              <a:buChar char="§"/>
            </a:pPr>
            <a:r>
              <a:rPr lang="en-US" dirty="0" err="1">
                <a:latin typeface="Century Gothic" pitchFamily="34" charset="0"/>
              </a:rPr>
              <a:t>Rekod-rekod</a:t>
            </a:r>
            <a:r>
              <a:rPr lang="en-US" dirty="0">
                <a:latin typeface="Century Gothic" pitchFamily="34" charset="0"/>
              </a:rPr>
              <a:t> </a:t>
            </a:r>
            <a:r>
              <a:rPr lang="en-US" dirty="0" err="1">
                <a:latin typeface="Century Gothic" pitchFamily="34" charset="0"/>
              </a:rPr>
              <a:t>aktiviti</a:t>
            </a:r>
            <a:r>
              <a:rPr lang="en-US" dirty="0">
                <a:latin typeface="Century Gothic" pitchFamily="34" charset="0"/>
              </a:rPr>
              <a:t> </a:t>
            </a:r>
            <a:r>
              <a:rPr lang="en-US" dirty="0" err="1">
                <a:latin typeface="Century Gothic" pitchFamily="34" charset="0"/>
              </a:rPr>
              <a:t>sesebuah</a:t>
            </a:r>
            <a:r>
              <a:rPr lang="en-US" dirty="0">
                <a:latin typeface="Century Gothic" pitchFamily="34" charset="0"/>
              </a:rPr>
              <a:t> </a:t>
            </a:r>
            <a:r>
              <a:rPr lang="en-US" dirty="0" err="1">
                <a:latin typeface="Century Gothic" pitchFamily="34" charset="0"/>
              </a:rPr>
              <a:t>organisasi</a:t>
            </a:r>
            <a:r>
              <a:rPr lang="en-US" dirty="0">
                <a:latin typeface="Century Gothic" pitchFamily="34" charset="0"/>
              </a:rPr>
              <a:t> </a:t>
            </a:r>
            <a:r>
              <a:rPr lang="en-US" dirty="0" err="1">
                <a:latin typeface="Century Gothic" pitchFamily="34" charset="0"/>
              </a:rPr>
              <a:t>dapat</a:t>
            </a:r>
            <a:r>
              <a:rPr lang="en-US" dirty="0">
                <a:latin typeface="Century Gothic" pitchFamily="34" charset="0"/>
              </a:rPr>
              <a:t> </a:t>
            </a:r>
            <a:r>
              <a:rPr lang="en-US" dirty="0" err="1">
                <a:latin typeface="Century Gothic" pitchFamily="34" charset="0"/>
              </a:rPr>
              <a:t>diakses</a:t>
            </a:r>
            <a:r>
              <a:rPr lang="en-US" dirty="0">
                <a:latin typeface="Century Gothic" pitchFamily="34" charset="0"/>
              </a:rPr>
              <a:t> </a:t>
            </a:r>
            <a:r>
              <a:rPr lang="en-US" dirty="0" err="1">
                <a:latin typeface="Century Gothic" pitchFamily="34" charset="0"/>
              </a:rPr>
              <a:t>dan</a:t>
            </a:r>
            <a:r>
              <a:rPr lang="en-US" dirty="0">
                <a:latin typeface="Century Gothic" pitchFamily="34" charset="0"/>
              </a:rPr>
              <a:t> </a:t>
            </a:r>
            <a:r>
              <a:rPr lang="en-US" dirty="0" err="1">
                <a:latin typeface="Century Gothic" pitchFamily="34" charset="0"/>
              </a:rPr>
              <a:t>digunakan</a:t>
            </a:r>
            <a:r>
              <a:rPr lang="en-US" dirty="0">
                <a:latin typeface="Century Gothic" pitchFamily="34" charset="0"/>
              </a:rPr>
              <a:t> </a:t>
            </a:r>
            <a:r>
              <a:rPr lang="en-US" dirty="0" err="1">
                <a:latin typeface="Century Gothic" pitchFamily="34" charset="0"/>
              </a:rPr>
              <a:t>secara</a:t>
            </a:r>
            <a:r>
              <a:rPr lang="en-US" dirty="0">
                <a:latin typeface="Century Gothic" pitchFamily="34" charset="0"/>
              </a:rPr>
              <a:t> optimum.</a:t>
            </a:r>
          </a:p>
          <a:p>
            <a:pPr>
              <a:lnSpc>
                <a:spcPct val="90000"/>
              </a:lnSpc>
              <a:buFont typeface="Wingdings" pitchFamily="2" charset="2"/>
              <a:buChar char="§"/>
            </a:pPr>
            <a:r>
              <a:rPr lang="en-US" dirty="0" err="1">
                <a:latin typeface="Century Gothic" pitchFamily="34" charset="0"/>
              </a:rPr>
              <a:t>Memudahkan</a:t>
            </a:r>
            <a:r>
              <a:rPr lang="en-US" dirty="0">
                <a:latin typeface="Century Gothic" pitchFamily="34" charset="0"/>
              </a:rPr>
              <a:t> </a:t>
            </a:r>
            <a:r>
              <a:rPr lang="en-US" dirty="0" err="1">
                <a:solidFill>
                  <a:srgbClr val="FF0000"/>
                </a:solidFill>
                <a:latin typeface="Century Gothic" pitchFamily="34" charset="0"/>
              </a:rPr>
              <a:t>penyediaan</a:t>
            </a:r>
            <a:r>
              <a:rPr lang="en-US" dirty="0">
                <a:solidFill>
                  <a:srgbClr val="FF0000"/>
                </a:solidFill>
                <a:latin typeface="Century Gothic" pitchFamily="34" charset="0"/>
              </a:rPr>
              <a:t> </a:t>
            </a:r>
            <a:r>
              <a:rPr lang="en-US" dirty="0" err="1">
                <a:solidFill>
                  <a:srgbClr val="FF0000"/>
                </a:solidFill>
                <a:latin typeface="Century Gothic" pitchFamily="34" charset="0"/>
              </a:rPr>
              <a:t>Jadual</a:t>
            </a:r>
            <a:r>
              <a:rPr lang="en-US" dirty="0">
                <a:solidFill>
                  <a:srgbClr val="FF0000"/>
                </a:solidFill>
                <a:latin typeface="Century Gothic" pitchFamily="34" charset="0"/>
              </a:rPr>
              <a:t> </a:t>
            </a:r>
            <a:r>
              <a:rPr lang="en-US" dirty="0" err="1">
                <a:solidFill>
                  <a:srgbClr val="FF0000"/>
                </a:solidFill>
                <a:latin typeface="Century Gothic" pitchFamily="34" charset="0"/>
              </a:rPr>
              <a:t>Pelupusan</a:t>
            </a:r>
            <a:r>
              <a:rPr lang="en-US" dirty="0">
                <a:solidFill>
                  <a:srgbClr val="FF0000"/>
                </a:solidFill>
                <a:latin typeface="Century Gothic" pitchFamily="34" charset="0"/>
              </a:rPr>
              <a:t> </a:t>
            </a:r>
            <a:r>
              <a:rPr lang="en-US" dirty="0" err="1">
                <a:solidFill>
                  <a:srgbClr val="FF0000"/>
                </a:solidFill>
                <a:latin typeface="Century Gothic" pitchFamily="34" charset="0"/>
              </a:rPr>
              <a:t>Rekod</a:t>
            </a:r>
            <a:r>
              <a:rPr lang="en-US" dirty="0">
                <a:solidFill>
                  <a:srgbClr val="FF0000"/>
                </a:solidFill>
                <a:latin typeface="Century Gothic" pitchFamily="34" charset="0"/>
              </a:rPr>
              <a:t> (JPR).</a:t>
            </a:r>
          </a:p>
          <a:p>
            <a:pPr>
              <a:lnSpc>
                <a:spcPct val="90000"/>
              </a:lnSpc>
              <a:buFont typeface="Wingdings" pitchFamily="2" charset="2"/>
              <a:buChar char="§"/>
            </a:pPr>
            <a:r>
              <a:rPr lang="en-US" dirty="0" err="1">
                <a:latin typeface="Century Gothic" pitchFamily="34" charset="0"/>
              </a:rPr>
              <a:t>Menyediakan</a:t>
            </a:r>
            <a:r>
              <a:rPr lang="en-US" dirty="0">
                <a:latin typeface="Century Gothic" pitchFamily="34" charset="0"/>
              </a:rPr>
              <a:t> </a:t>
            </a:r>
            <a:r>
              <a:rPr lang="en-US" dirty="0" err="1">
                <a:latin typeface="Century Gothic" pitchFamily="34" charset="0"/>
              </a:rPr>
              <a:t>maklumat</a:t>
            </a:r>
            <a:r>
              <a:rPr lang="en-US" dirty="0">
                <a:latin typeface="Century Gothic" pitchFamily="34" charset="0"/>
              </a:rPr>
              <a:t> </a:t>
            </a:r>
            <a:r>
              <a:rPr lang="en-US" dirty="0" err="1">
                <a:latin typeface="Century Gothic" pitchFamily="34" charset="0"/>
              </a:rPr>
              <a:t>silang</a:t>
            </a:r>
            <a:r>
              <a:rPr lang="en-US" dirty="0">
                <a:latin typeface="Century Gothic" pitchFamily="34" charset="0"/>
              </a:rPr>
              <a:t> </a:t>
            </a:r>
            <a:r>
              <a:rPr lang="en-US" dirty="0" err="1">
                <a:latin typeface="Century Gothic" pitchFamily="34" charset="0"/>
              </a:rPr>
              <a:t>rujuk</a:t>
            </a:r>
            <a:r>
              <a:rPr lang="en-US" dirty="0">
                <a:latin typeface="Century Gothic" pitchFamily="34" charset="0"/>
              </a:rPr>
              <a:t> </a:t>
            </a:r>
            <a:r>
              <a:rPr lang="en-US" dirty="0" err="1">
                <a:latin typeface="Century Gothic" pitchFamily="34" charset="0"/>
              </a:rPr>
              <a:t>antara</a:t>
            </a:r>
            <a:r>
              <a:rPr lang="en-US" dirty="0">
                <a:latin typeface="Century Gothic" pitchFamily="34" charset="0"/>
              </a:rPr>
              <a:t> </a:t>
            </a:r>
            <a:r>
              <a:rPr lang="en-US" dirty="0" err="1">
                <a:latin typeface="Century Gothic" pitchFamily="34" charset="0"/>
              </a:rPr>
              <a:t>satu</a:t>
            </a:r>
            <a:r>
              <a:rPr lang="en-US" dirty="0">
                <a:latin typeface="Century Gothic" pitchFamily="34" charset="0"/>
              </a:rPr>
              <a:t> </a:t>
            </a:r>
            <a:r>
              <a:rPr lang="en-US" dirty="0" err="1">
                <a:latin typeface="Century Gothic" pitchFamily="34" charset="0"/>
              </a:rPr>
              <a:t>kumpulan</a:t>
            </a:r>
            <a:r>
              <a:rPr lang="en-US" dirty="0">
                <a:latin typeface="Century Gothic" pitchFamily="34" charset="0"/>
              </a:rPr>
              <a:t> fail </a:t>
            </a:r>
            <a:r>
              <a:rPr lang="en-US" dirty="0" err="1">
                <a:latin typeface="Century Gothic" pitchFamily="34" charset="0"/>
              </a:rPr>
              <a:t>dengan</a:t>
            </a:r>
            <a:r>
              <a:rPr lang="en-US" dirty="0">
                <a:latin typeface="Century Gothic" pitchFamily="34" charset="0"/>
              </a:rPr>
              <a:t> </a:t>
            </a:r>
            <a:r>
              <a:rPr lang="en-US" dirty="0" err="1">
                <a:latin typeface="Century Gothic" pitchFamily="34" charset="0"/>
              </a:rPr>
              <a:t>kumpulan</a:t>
            </a:r>
            <a:r>
              <a:rPr lang="en-US" dirty="0">
                <a:latin typeface="Century Gothic" pitchFamily="34" charset="0"/>
              </a:rPr>
              <a:t> yang lain.</a:t>
            </a:r>
          </a:p>
          <a:p>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389433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Autofit/>
          </a:bodyPr>
          <a:lstStyle/>
          <a:p>
            <a:br>
              <a:rPr lang="en-US" sz="3600" b="1" dirty="0">
                <a:latin typeface="Century Gothic" pitchFamily="34" charset="0"/>
              </a:rPr>
            </a:br>
            <a:r>
              <a:rPr lang="en-US" sz="3600" b="1" dirty="0">
                <a:latin typeface="Century Gothic" pitchFamily="34" charset="0"/>
              </a:rPr>
              <a:t>JENIS KLASIFIKASI:</a:t>
            </a:r>
            <a:br>
              <a:rPr lang="en-US" sz="3600" b="1" dirty="0">
                <a:latin typeface="Century Gothic" pitchFamily="34" charset="0"/>
              </a:rPr>
            </a:br>
            <a:endParaRPr lang="en-US" sz="3600" b="1" dirty="0"/>
          </a:p>
        </p:txBody>
      </p:sp>
      <p:sp>
        <p:nvSpPr>
          <p:cNvPr id="3" name="Content Placeholder 2"/>
          <p:cNvSpPr>
            <a:spLocks noGrp="1"/>
          </p:cNvSpPr>
          <p:nvPr>
            <p:ph idx="1"/>
          </p:nvPr>
        </p:nvSpPr>
        <p:spPr>
          <a:xfrm>
            <a:off x="685800" y="1828800"/>
            <a:ext cx="8001000" cy="4297363"/>
          </a:xfrm>
        </p:spPr>
        <p:txBody>
          <a:bodyPr/>
          <a:lstStyle/>
          <a:p>
            <a:pPr marL="319088" indent="-319088">
              <a:buFont typeface="Wingdings" pitchFamily="2" charset="2"/>
              <a:buChar char="§"/>
            </a:pPr>
            <a:r>
              <a:rPr lang="en-US" dirty="0" err="1">
                <a:latin typeface="Century Gothic" pitchFamily="34" charset="0"/>
              </a:rPr>
              <a:t>Struktur</a:t>
            </a:r>
            <a:endParaRPr lang="en-US" dirty="0">
              <a:latin typeface="Century Gothic" pitchFamily="34" charset="0"/>
            </a:endParaRPr>
          </a:p>
          <a:p>
            <a:pPr marL="319088" indent="-319088">
              <a:buFont typeface="Wingdings" pitchFamily="2" charset="2"/>
              <a:buChar char="§"/>
            </a:pPr>
            <a:r>
              <a:rPr lang="en-US" dirty="0">
                <a:latin typeface="Century Gothic" pitchFamily="34" charset="0"/>
              </a:rPr>
              <a:t>Abjad</a:t>
            </a:r>
          </a:p>
          <a:p>
            <a:pPr marL="319088" indent="-319088">
              <a:buFont typeface="Wingdings" pitchFamily="2" charset="2"/>
              <a:buChar char="§"/>
            </a:pPr>
            <a:r>
              <a:rPr lang="en-US" dirty="0" err="1">
                <a:latin typeface="Century Gothic" pitchFamily="34" charset="0"/>
              </a:rPr>
              <a:t>Nombor</a:t>
            </a:r>
            <a:endParaRPr lang="en-US" dirty="0">
              <a:latin typeface="Century Gothic" pitchFamily="34" charset="0"/>
            </a:endParaRPr>
          </a:p>
          <a:p>
            <a:pPr marL="319088" indent="-319088">
              <a:buFont typeface="Wingdings" pitchFamily="2" charset="2"/>
              <a:buChar char="§"/>
            </a:pPr>
            <a:r>
              <a:rPr lang="en-US" dirty="0" err="1">
                <a:latin typeface="Century Gothic" pitchFamily="34" charset="0"/>
              </a:rPr>
              <a:t>Geografi</a:t>
            </a:r>
            <a:endParaRPr lang="en-US" dirty="0">
              <a:latin typeface="Century Gothic" pitchFamily="34" charset="0"/>
            </a:endParaRPr>
          </a:p>
          <a:p>
            <a:pPr marL="319088" indent="-319088">
              <a:buFont typeface="Wingdings" pitchFamily="2" charset="2"/>
              <a:buChar char="§"/>
            </a:pPr>
            <a:r>
              <a:rPr lang="en-US" dirty="0" err="1">
                <a:solidFill>
                  <a:srgbClr val="FF0000"/>
                </a:solidFill>
                <a:latin typeface="Century Gothic" pitchFamily="34" charset="0"/>
              </a:rPr>
              <a:t>Fungsi</a:t>
            </a:r>
            <a:endParaRPr lang="en-US" dirty="0">
              <a:solidFill>
                <a:srgbClr val="FF0000"/>
              </a:solidFill>
              <a:latin typeface="Century Gothic" pitchFamily="34" charset="0"/>
            </a:endParaRPr>
          </a:p>
          <a:p>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370724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sz="4000" b="1" dirty="0">
                <a:latin typeface="Century Gothic" pitchFamily="34" charset="0"/>
              </a:rPr>
              <a:t>KLASIFIKASI FAIL BERDASARKAN FUNGSI</a:t>
            </a:r>
            <a:endParaRPr lang="en-US" sz="4000" b="1" dirty="0"/>
          </a:p>
        </p:txBody>
      </p:sp>
      <p:sp>
        <p:nvSpPr>
          <p:cNvPr id="3" name="Content Placeholder 2"/>
          <p:cNvSpPr>
            <a:spLocks noGrp="1"/>
          </p:cNvSpPr>
          <p:nvPr>
            <p:ph idx="1"/>
          </p:nvPr>
        </p:nvSpPr>
        <p:spPr>
          <a:xfrm>
            <a:off x="381000" y="2438400"/>
            <a:ext cx="8229600" cy="3611563"/>
          </a:xfrm>
        </p:spPr>
        <p:txBody>
          <a:bodyPr/>
          <a:lstStyle/>
          <a:p>
            <a:pPr marL="609600" indent="-609600">
              <a:lnSpc>
                <a:spcPct val="90000"/>
              </a:lnSpc>
              <a:buFont typeface="Wingdings" pitchFamily="2" charset="2"/>
              <a:buChar char="§"/>
            </a:pPr>
            <a:r>
              <a:rPr lang="en-US" dirty="0" err="1">
                <a:latin typeface="Century Gothic" pitchFamily="34" charset="0"/>
              </a:rPr>
              <a:t>Klasifikasi</a:t>
            </a:r>
            <a:r>
              <a:rPr lang="en-US" dirty="0">
                <a:latin typeface="Century Gothic" pitchFamily="34" charset="0"/>
              </a:rPr>
              <a:t> fail </a:t>
            </a:r>
            <a:r>
              <a:rPr lang="en-US" dirty="0" err="1">
                <a:latin typeface="Century Gothic" pitchFamily="34" charset="0"/>
              </a:rPr>
              <a:t>meliputi</a:t>
            </a:r>
            <a:r>
              <a:rPr lang="en-US" dirty="0">
                <a:latin typeface="Century Gothic" pitchFamily="34" charset="0"/>
              </a:rPr>
              <a:t> </a:t>
            </a:r>
            <a:r>
              <a:rPr lang="en-US" dirty="0" err="1">
                <a:latin typeface="Century Gothic" pitchFamily="34" charset="0"/>
              </a:rPr>
              <a:t>rekod</a:t>
            </a:r>
            <a:r>
              <a:rPr lang="en-US" dirty="0">
                <a:latin typeface="Century Gothic" pitchFamily="34" charset="0"/>
              </a:rPr>
              <a:t>: </a:t>
            </a:r>
          </a:p>
          <a:p>
            <a:pPr marL="609600" indent="-609600">
              <a:lnSpc>
                <a:spcPct val="90000"/>
              </a:lnSpc>
              <a:buFont typeface="Wingdings" pitchFamily="2" charset="2"/>
              <a:buChar char="§"/>
            </a:pPr>
            <a:endParaRPr lang="en-US" dirty="0">
              <a:latin typeface="Century Gothic" pitchFamily="34" charset="0"/>
            </a:endParaRPr>
          </a:p>
          <a:p>
            <a:pPr lvl="1">
              <a:lnSpc>
                <a:spcPct val="90000"/>
              </a:lnSpc>
            </a:pPr>
            <a:r>
              <a:rPr lang="en-US" dirty="0">
                <a:latin typeface="Century Gothic" pitchFamily="34" charset="0"/>
              </a:rPr>
              <a:t> </a:t>
            </a:r>
            <a:r>
              <a:rPr lang="en-US" dirty="0" err="1">
                <a:latin typeface="Century Gothic" pitchFamily="34" charset="0"/>
              </a:rPr>
              <a:t>Urusan</a:t>
            </a:r>
            <a:r>
              <a:rPr lang="en-US" dirty="0">
                <a:latin typeface="Century Gothic" pitchFamily="34" charset="0"/>
              </a:rPr>
              <a:t> Am</a:t>
            </a:r>
          </a:p>
          <a:p>
            <a:pPr lvl="1">
              <a:lnSpc>
                <a:spcPct val="90000"/>
              </a:lnSpc>
            </a:pPr>
            <a:r>
              <a:rPr lang="en-US" dirty="0">
                <a:latin typeface="Century Gothic" pitchFamily="34" charset="0"/>
              </a:rPr>
              <a:t> </a:t>
            </a:r>
            <a:r>
              <a:rPr lang="en-US" dirty="0" err="1">
                <a:latin typeface="Century Gothic" pitchFamily="34" charset="0"/>
              </a:rPr>
              <a:t>Urusan</a:t>
            </a:r>
            <a:r>
              <a:rPr lang="en-US" dirty="0">
                <a:latin typeface="Century Gothic" pitchFamily="34" charset="0"/>
              </a:rPr>
              <a:t> </a:t>
            </a:r>
            <a:r>
              <a:rPr lang="en-US" dirty="0" err="1">
                <a:latin typeface="Century Gothic" pitchFamily="34" charset="0"/>
              </a:rPr>
              <a:t>Fungsian</a:t>
            </a:r>
            <a:endParaRPr lang="en-US" dirty="0">
              <a:latin typeface="Century Gothic" pitchFamily="34" charset="0"/>
            </a:endParaRPr>
          </a:p>
          <a:p>
            <a:pPr marL="1371600" lvl="2" indent="-457200">
              <a:lnSpc>
                <a:spcPct val="90000"/>
              </a:lnSpc>
              <a:buNone/>
            </a:pPr>
            <a:r>
              <a:rPr lang="en-US" sz="2800" dirty="0">
                <a:latin typeface="Century Gothic" pitchFamily="34" charset="0"/>
              </a:rPr>
              <a:t>				</a:t>
            </a:r>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78015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a:bodyPr>
          <a:lstStyle/>
          <a:p>
            <a:pPr algn="l"/>
            <a:r>
              <a:rPr lang="en-US" sz="4000" b="1" dirty="0">
                <a:latin typeface="Century Gothic" pitchFamily="34" charset="0"/>
              </a:rPr>
              <a:t>URUSAN AM </a:t>
            </a:r>
            <a:endParaRPr lang="en-US" sz="4000" b="1" dirty="0"/>
          </a:p>
        </p:txBody>
      </p:sp>
      <p:sp>
        <p:nvSpPr>
          <p:cNvPr id="3" name="Content Placeholder 2"/>
          <p:cNvSpPr>
            <a:spLocks noGrp="1"/>
          </p:cNvSpPr>
          <p:nvPr>
            <p:ph idx="1"/>
          </p:nvPr>
        </p:nvSpPr>
        <p:spPr/>
        <p:txBody>
          <a:bodyPr>
            <a:normAutofit fontScale="92500" lnSpcReduction="20000"/>
          </a:bodyPr>
          <a:lstStyle/>
          <a:p>
            <a:pPr marL="320040" indent="-320040">
              <a:buNone/>
              <a:defRPr/>
            </a:pPr>
            <a:r>
              <a:rPr lang="en-US" dirty="0">
                <a:latin typeface="Century Gothic" pitchFamily="34" charset="0"/>
              </a:rPr>
              <a:t>1. </a:t>
            </a:r>
            <a:r>
              <a:rPr lang="en-US" dirty="0" err="1">
                <a:latin typeface="Century Gothic" pitchFamily="34" charset="0"/>
              </a:rPr>
              <a:t>Meliputi</a:t>
            </a:r>
            <a:r>
              <a:rPr lang="en-US" dirty="0">
                <a:latin typeface="Century Gothic" pitchFamily="34" charset="0"/>
              </a:rPr>
              <a:t> </a:t>
            </a:r>
            <a:r>
              <a:rPr lang="en-US" dirty="0" err="1">
                <a:latin typeface="Century Gothic" pitchFamily="34" charset="0"/>
              </a:rPr>
              <a:t>rekod</a:t>
            </a:r>
            <a:r>
              <a:rPr lang="en-US" dirty="0">
                <a:latin typeface="Century Gothic" pitchFamily="34" charset="0"/>
              </a:rPr>
              <a:t> yang </a:t>
            </a:r>
            <a:r>
              <a:rPr lang="en-US" dirty="0" err="1">
                <a:latin typeface="Century Gothic" pitchFamily="34" charset="0"/>
              </a:rPr>
              <a:t>memberi</a:t>
            </a:r>
            <a:r>
              <a:rPr lang="en-US" dirty="0">
                <a:latin typeface="Century Gothic" pitchFamily="34" charset="0"/>
              </a:rPr>
              <a:t> </a:t>
            </a:r>
            <a:r>
              <a:rPr lang="en-US" dirty="0" err="1">
                <a:latin typeface="Century Gothic" pitchFamily="34" charset="0"/>
              </a:rPr>
              <a:t>sokongan</a:t>
            </a:r>
            <a:r>
              <a:rPr lang="en-US" dirty="0">
                <a:latin typeface="Century Gothic" pitchFamily="34" charset="0"/>
              </a:rPr>
              <a:t> </a:t>
            </a:r>
            <a:r>
              <a:rPr lang="en-US" dirty="0" err="1">
                <a:latin typeface="Century Gothic" pitchFamily="34" charset="0"/>
              </a:rPr>
              <a:t>kepada</a:t>
            </a:r>
            <a:r>
              <a:rPr lang="en-US" dirty="0">
                <a:latin typeface="Century Gothic" pitchFamily="34" charset="0"/>
              </a:rPr>
              <a:t> </a:t>
            </a:r>
            <a:r>
              <a:rPr lang="en-US" dirty="0" err="1">
                <a:latin typeface="Century Gothic" pitchFamily="34" charset="0"/>
              </a:rPr>
              <a:t>perjalanan</a:t>
            </a:r>
            <a:r>
              <a:rPr lang="en-US" dirty="0">
                <a:latin typeface="Century Gothic" pitchFamily="34" charset="0"/>
              </a:rPr>
              <a:t> </a:t>
            </a:r>
            <a:r>
              <a:rPr lang="en-US" dirty="0" err="1">
                <a:latin typeface="Century Gothic" pitchFamily="34" charset="0"/>
              </a:rPr>
              <a:t>kepada</a:t>
            </a:r>
            <a:r>
              <a:rPr lang="en-US" dirty="0">
                <a:latin typeface="Century Gothic" pitchFamily="34" charset="0"/>
              </a:rPr>
              <a:t> </a:t>
            </a:r>
            <a:r>
              <a:rPr lang="en-US" dirty="0" err="1">
                <a:latin typeface="Century Gothic" pitchFamily="34" charset="0"/>
              </a:rPr>
              <a:t>jentera</a:t>
            </a:r>
            <a:r>
              <a:rPr lang="en-US" dirty="0">
                <a:latin typeface="Century Gothic" pitchFamily="34" charset="0"/>
              </a:rPr>
              <a:t> </a:t>
            </a:r>
            <a:r>
              <a:rPr lang="en-US" dirty="0" err="1">
                <a:latin typeface="Century Gothic" pitchFamily="34" charset="0"/>
              </a:rPr>
              <a:t>sesebuah</a:t>
            </a:r>
            <a:r>
              <a:rPr lang="en-US" dirty="0">
                <a:latin typeface="Century Gothic" pitchFamily="34" charset="0"/>
              </a:rPr>
              <a:t> </a:t>
            </a:r>
            <a:r>
              <a:rPr lang="en-US" dirty="0" err="1">
                <a:latin typeface="Century Gothic" pitchFamily="34" charset="0"/>
              </a:rPr>
              <a:t>pejabat</a:t>
            </a:r>
            <a:r>
              <a:rPr lang="en-US" dirty="0">
                <a:latin typeface="Century Gothic" pitchFamily="34" charset="0"/>
              </a:rPr>
              <a:t> </a:t>
            </a:r>
            <a:r>
              <a:rPr lang="en-US" dirty="0" err="1">
                <a:latin typeface="Century Gothic" pitchFamily="34" charset="0"/>
              </a:rPr>
              <a:t>awam</a:t>
            </a:r>
            <a:endParaRPr lang="en-US" dirty="0">
              <a:latin typeface="Century Gothic" pitchFamily="34" charset="0"/>
            </a:endParaRPr>
          </a:p>
          <a:p>
            <a:pPr marL="320040" indent="-320040">
              <a:buNone/>
              <a:defRPr/>
            </a:pPr>
            <a:endParaRPr lang="en-US" dirty="0">
              <a:latin typeface="Century Gothic" pitchFamily="34" charset="0"/>
            </a:endParaRPr>
          </a:p>
          <a:p>
            <a:pPr marL="320040" indent="-320040">
              <a:buNone/>
              <a:defRPr/>
            </a:pPr>
            <a:r>
              <a:rPr lang="en-US" dirty="0" err="1">
                <a:latin typeface="Century Gothic" pitchFamily="34" charset="0"/>
              </a:rPr>
              <a:t>Rekod</a:t>
            </a:r>
            <a:r>
              <a:rPr lang="en-US" dirty="0">
                <a:latin typeface="Century Gothic" pitchFamily="34" charset="0"/>
              </a:rPr>
              <a:t> yang </a:t>
            </a:r>
            <a:r>
              <a:rPr lang="en-US" dirty="0" err="1">
                <a:latin typeface="Century Gothic" pitchFamily="34" charset="0"/>
              </a:rPr>
              <a:t>meliputi</a:t>
            </a:r>
            <a:r>
              <a:rPr lang="en-US" dirty="0">
                <a:latin typeface="Century Gothic" pitchFamily="34" charset="0"/>
              </a:rPr>
              <a:t>:</a:t>
            </a:r>
          </a:p>
          <a:p>
            <a:pPr>
              <a:lnSpc>
                <a:spcPct val="90000"/>
              </a:lnSpc>
              <a:buFont typeface="Wingdings" pitchFamily="2" charset="2"/>
              <a:buChar char="§"/>
            </a:pPr>
            <a:r>
              <a:rPr lang="en-US" dirty="0">
                <a:latin typeface="Century Gothic" pitchFamily="34" charset="0"/>
              </a:rPr>
              <a:t>100  :  </a:t>
            </a:r>
            <a:r>
              <a:rPr lang="en-US" dirty="0" err="1">
                <a:latin typeface="Century Gothic" pitchFamily="34" charset="0"/>
              </a:rPr>
              <a:t>Pentadbiran</a:t>
            </a:r>
            <a:r>
              <a:rPr lang="en-US" dirty="0">
                <a:latin typeface="Century Gothic" pitchFamily="34" charset="0"/>
              </a:rPr>
              <a:t> </a:t>
            </a:r>
          </a:p>
          <a:p>
            <a:pPr>
              <a:lnSpc>
                <a:spcPct val="90000"/>
              </a:lnSpc>
              <a:buFont typeface="Wingdings" pitchFamily="2" charset="2"/>
              <a:buChar char="§"/>
            </a:pPr>
            <a:r>
              <a:rPr lang="en-US" dirty="0">
                <a:latin typeface="Century Gothic" pitchFamily="34" charset="0"/>
              </a:rPr>
              <a:t>200  :  Tanah, </a:t>
            </a:r>
            <a:r>
              <a:rPr lang="en-US" dirty="0" err="1">
                <a:latin typeface="Century Gothic" pitchFamily="34" charset="0"/>
              </a:rPr>
              <a:t>Bangunan</a:t>
            </a:r>
            <a:r>
              <a:rPr lang="en-US" dirty="0">
                <a:latin typeface="Century Gothic" pitchFamily="34" charset="0"/>
              </a:rPr>
              <a:t>  &amp; </a:t>
            </a:r>
            <a:r>
              <a:rPr lang="en-US" dirty="0" err="1">
                <a:latin typeface="Century Gothic" pitchFamily="34" charset="0"/>
              </a:rPr>
              <a:t>Infrastruktur</a:t>
            </a:r>
            <a:endParaRPr lang="en-US" dirty="0">
              <a:latin typeface="Century Gothic" pitchFamily="34" charset="0"/>
            </a:endParaRPr>
          </a:p>
          <a:p>
            <a:pPr>
              <a:lnSpc>
                <a:spcPct val="90000"/>
              </a:lnSpc>
              <a:buFont typeface="Wingdings" pitchFamily="2" charset="2"/>
              <a:buChar char="§"/>
            </a:pPr>
            <a:r>
              <a:rPr lang="en-US" dirty="0">
                <a:latin typeface="Century Gothic" pitchFamily="34" charset="0"/>
              </a:rPr>
              <a:t>300  :  </a:t>
            </a:r>
            <a:r>
              <a:rPr lang="en-US" dirty="0" err="1">
                <a:latin typeface="Century Gothic" pitchFamily="34" charset="0"/>
              </a:rPr>
              <a:t>Aset</a:t>
            </a:r>
            <a:r>
              <a:rPr lang="en-US" dirty="0">
                <a:latin typeface="Century Gothic" pitchFamily="34" charset="0"/>
              </a:rPr>
              <a:t> &amp; </a:t>
            </a:r>
            <a:r>
              <a:rPr lang="en-US" dirty="0" err="1">
                <a:latin typeface="Century Gothic" pitchFamily="34" charset="0"/>
              </a:rPr>
              <a:t>Stor</a:t>
            </a:r>
            <a:endParaRPr lang="en-US" dirty="0">
              <a:latin typeface="Century Gothic" pitchFamily="34" charset="0"/>
            </a:endParaRPr>
          </a:p>
          <a:p>
            <a:pPr>
              <a:lnSpc>
                <a:spcPct val="90000"/>
              </a:lnSpc>
              <a:buFont typeface="Wingdings" pitchFamily="2" charset="2"/>
              <a:buChar char="§"/>
            </a:pPr>
            <a:r>
              <a:rPr lang="en-US" dirty="0">
                <a:latin typeface="Century Gothic" pitchFamily="34" charset="0"/>
              </a:rPr>
              <a:t>400  :  </a:t>
            </a:r>
            <a:r>
              <a:rPr lang="en-US" dirty="0" err="1">
                <a:latin typeface="Century Gothic" pitchFamily="34" charset="0"/>
              </a:rPr>
              <a:t>Kewangan</a:t>
            </a:r>
            <a:endParaRPr lang="en-US" dirty="0">
              <a:latin typeface="Century Gothic" pitchFamily="34" charset="0"/>
            </a:endParaRPr>
          </a:p>
          <a:p>
            <a:pPr>
              <a:lnSpc>
                <a:spcPct val="90000"/>
              </a:lnSpc>
              <a:buFont typeface="Wingdings" pitchFamily="2" charset="2"/>
              <a:buChar char="§"/>
            </a:pPr>
            <a:r>
              <a:rPr lang="en-US" dirty="0">
                <a:latin typeface="Century Gothic" pitchFamily="34" charset="0"/>
              </a:rPr>
              <a:t>500  :  </a:t>
            </a:r>
            <a:r>
              <a:rPr lang="en-US" dirty="0" err="1">
                <a:latin typeface="Century Gothic" pitchFamily="34" charset="0"/>
              </a:rPr>
              <a:t>Sumber</a:t>
            </a:r>
            <a:r>
              <a:rPr lang="en-US" dirty="0">
                <a:latin typeface="Century Gothic" pitchFamily="34" charset="0"/>
              </a:rPr>
              <a:t> </a:t>
            </a:r>
            <a:r>
              <a:rPr lang="en-US" dirty="0" err="1">
                <a:latin typeface="Century Gothic" pitchFamily="34" charset="0"/>
              </a:rPr>
              <a:t>Manusia</a:t>
            </a:r>
            <a:endParaRPr lang="en-US" dirty="0">
              <a:latin typeface="Century Gothic" pitchFamily="34" charset="0"/>
            </a:endParaRPr>
          </a:p>
          <a:p>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245883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8229600" cy="1143000"/>
          </a:xfrm>
        </p:spPr>
        <p:txBody>
          <a:bodyPr>
            <a:normAutofit fontScale="90000"/>
          </a:bodyPr>
          <a:lstStyle/>
          <a:p>
            <a:r>
              <a:rPr lang="en-US" b="1" dirty="0">
                <a:latin typeface="Century Gothic" pitchFamily="34" charset="0"/>
              </a:rPr>
              <a:t>KLASIFIKASI FAIL </a:t>
            </a:r>
            <a:br>
              <a:rPr lang="en-US" b="1" dirty="0">
                <a:latin typeface="Century Gothic" pitchFamily="34" charset="0"/>
              </a:rPr>
            </a:br>
            <a:r>
              <a:rPr lang="en-US" b="1" dirty="0">
                <a:latin typeface="Century Gothic" pitchFamily="34" charset="0"/>
              </a:rPr>
              <a:t>(URUSAN AM)</a:t>
            </a:r>
            <a:endParaRPr lang="en-US" b="1"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3463045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itchFamily="34" charset="0"/>
              </a:rPr>
              <a:t>PENTADBIRAN (100)</a:t>
            </a:r>
            <a:endParaRPr lang="en-US" sz="4000" b="1"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5" name="Rectangle 3"/>
          <p:cNvSpPr>
            <a:spLocks noGrp="1" noChangeArrowheads="1"/>
          </p:cNvSpPr>
          <p:nvPr>
            <p:ph idx="1"/>
          </p:nvPr>
        </p:nvSpPr>
        <p:spPr>
          <a:xfrm>
            <a:off x="304800" y="1600200"/>
            <a:ext cx="8610600" cy="4525963"/>
          </a:xfrm>
        </p:spPr>
        <p:txBody>
          <a:bodyPr>
            <a:normAutofit/>
          </a:bodyPr>
          <a:lstStyle/>
          <a:p>
            <a:pPr marL="533400" indent="-533400" eaLnBrk="1" hangingPunct="1">
              <a:lnSpc>
                <a:spcPct val="80000"/>
              </a:lnSpc>
              <a:buFontTx/>
              <a:buAutoNum type="arabicPeriod"/>
            </a:pPr>
            <a:r>
              <a:rPr lang="en-US" sz="2000" dirty="0" err="1">
                <a:latin typeface="Century Gothic" pitchFamily="34" charset="0"/>
              </a:rPr>
              <a:t>Perundangan</a:t>
            </a:r>
            <a:endParaRPr lang="en-US" sz="2000" dirty="0">
              <a:latin typeface="Century Gothic" pitchFamily="34" charset="0"/>
            </a:endParaRPr>
          </a:p>
          <a:p>
            <a:pPr marL="533400" indent="-533400" eaLnBrk="1" hangingPunct="1">
              <a:lnSpc>
                <a:spcPct val="80000"/>
              </a:lnSpc>
              <a:buFontTx/>
              <a:buAutoNum type="arabicPeriod"/>
            </a:pPr>
            <a:r>
              <a:rPr lang="en-US" sz="2000" dirty="0" err="1">
                <a:latin typeface="Century Gothic" pitchFamily="34" charset="0"/>
              </a:rPr>
              <a:t>Perhubungan</a:t>
            </a:r>
            <a:r>
              <a:rPr lang="en-US" sz="2000" dirty="0">
                <a:latin typeface="Century Gothic" pitchFamily="34" charset="0"/>
              </a:rPr>
              <a:t> </a:t>
            </a:r>
            <a:r>
              <a:rPr lang="en-US" sz="2000" dirty="0" err="1">
                <a:latin typeface="Century Gothic" pitchFamily="34" charset="0"/>
              </a:rPr>
              <a:t>Awam</a:t>
            </a:r>
            <a:endParaRPr lang="en-US" sz="2000" dirty="0">
              <a:latin typeface="Century Gothic" pitchFamily="34" charset="0"/>
            </a:endParaRPr>
          </a:p>
          <a:p>
            <a:pPr marL="533400" indent="-533400" eaLnBrk="1" hangingPunct="1">
              <a:lnSpc>
                <a:spcPct val="80000"/>
              </a:lnSpc>
              <a:buFontTx/>
              <a:buAutoNum type="arabicPeriod"/>
            </a:pPr>
            <a:r>
              <a:rPr lang="en-US" sz="2000" dirty="0" err="1">
                <a:latin typeface="Century Gothic" pitchFamily="34" charset="0"/>
              </a:rPr>
              <a:t>Lawatan</a:t>
            </a:r>
            <a:endParaRPr lang="en-US" sz="2000" dirty="0">
              <a:latin typeface="Century Gothic" pitchFamily="34" charset="0"/>
            </a:endParaRPr>
          </a:p>
          <a:p>
            <a:pPr marL="533400" indent="-533400" eaLnBrk="1" hangingPunct="1">
              <a:lnSpc>
                <a:spcPct val="80000"/>
              </a:lnSpc>
              <a:buFontTx/>
              <a:buAutoNum type="arabicPeriod"/>
            </a:pPr>
            <a:r>
              <a:rPr lang="en-US" sz="2000" dirty="0" err="1">
                <a:latin typeface="Century Gothic" pitchFamily="34" charset="0"/>
              </a:rPr>
              <a:t>Kerjasama</a:t>
            </a:r>
            <a:endParaRPr lang="en-US" sz="2000" dirty="0">
              <a:latin typeface="Century Gothic" pitchFamily="34" charset="0"/>
            </a:endParaRPr>
          </a:p>
          <a:p>
            <a:pPr marL="533400" indent="-533400" eaLnBrk="1" hangingPunct="1">
              <a:lnSpc>
                <a:spcPct val="80000"/>
              </a:lnSpc>
              <a:buFontTx/>
              <a:buAutoNum type="arabicPeriod"/>
            </a:pPr>
            <a:r>
              <a:rPr lang="en-US" sz="2000" dirty="0" err="1">
                <a:latin typeface="Century Gothic" pitchFamily="34" charset="0"/>
              </a:rPr>
              <a:t>Kempen</a:t>
            </a:r>
            <a:endParaRPr lang="en-US" sz="2000" dirty="0">
              <a:latin typeface="Century Gothic" pitchFamily="34" charset="0"/>
            </a:endParaRPr>
          </a:p>
          <a:p>
            <a:pPr marL="533400" indent="-533400" eaLnBrk="1" hangingPunct="1">
              <a:lnSpc>
                <a:spcPct val="80000"/>
              </a:lnSpc>
              <a:buFontTx/>
              <a:buAutoNum type="arabicPeriod"/>
            </a:pPr>
            <a:r>
              <a:rPr lang="en-US" sz="2000" dirty="0" err="1">
                <a:latin typeface="Century Gothic" pitchFamily="34" charset="0"/>
              </a:rPr>
              <a:t>Laporan</a:t>
            </a:r>
            <a:r>
              <a:rPr lang="en-US" sz="2000" dirty="0">
                <a:latin typeface="Century Gothic" pitchFamily="34" charset="0"/>
              </a:rPr>
              <a:t> &amp; </a:t>
            </a:r>
            <a:r>
              <a:rPr lang="en-US" sz="2000" dirty="0" err="1">
                <a:latin typeface="Century Gothic" pitchFamily="34" charset="0"/>
              </a:rPr>
              <a:t>Perangkaan</a:t>
            </a:r>
            <a:endParaRPr lang="en-US" sz="2000" dirty="0">
              <a:latin typeface="Century Gothic" pitchFamily="34" charset="0"/>
            </a:endParaRPr>
          </a:p>
          <a:p>
            <a:pPr marL="533400" indent="-533400" eaLnBrk="1" hangingPunct="1">
              <a:lnSpc>
                <a:spcPct val="80000"/>
              </a:lnSpc>
              <a:buFontTx/>
              <a:buAutoNum type="arabicPeriod"/>
            </a:pPr>
            <a:r>
              <a:rPr lang="en-US" sz="2000" dirty="0" err="1">
                <a:latin typeface="Century Gothic" pitchFamily="34" charset="0"/>
              </a:rPr>
              <a:t>Mesyuarat</a:t>
            </a:r>
            <a:endParaRPr lang="en-US" sz="2000" dirty="0">
              <a:latin typeface="Century Gothic" pitchFamily="34" charset="0"/>
            </a:endParaRPr>
          </a:p>
          <a:p>
            <a:pPr marL="533400" indent="-533400" eaLnBrk="1" hangingPunct="1">
              <a:lnSpc>
                <a:spcPct val="80000"/>
              </a:lnSpc>
              <a:buFontTx/>
              <a:buAutoNum type="arabicPeriod"/>
            </a:pPr>
            <a:r>
              <a:rPr lang="en-US" sz="2000" dirty="0" err="1">
                <a:latin typeface="Century Gothic" pitchFamily="34" charset="0"/>
              </a:rPr>
              <a:t>Ucapan</a:t>
            </a:r>
            <a:r>
              <a:rPr lang="en-US" sz="2000" dirty="0">
                <a:latin typeface="Century Gothic" pitchFamily="34" charset="0"/>
              </a:rPr>
              <a:t> &amp; </a:t>
            </a:r>
            <a:r>
              <a:rPr lang="en-US" sz="2000" dirty="0" err="1">
                <a:latin typeface="Century Gothic" pitchFamily="34" charset="0"/>
              </a:rPr>
              <a:t>Perutusan</a:t>
            </a:r>
            <a:endParaRPr lang="en-US" sz="2000" dirty="0">
              <a:latin typeface="Century Gothic" pitchFamily="34" charset="0"/>
            </a:endParaRPr>
          </a:p>
          <a:p>
            <a:pPr marL="533400" indent="-533400" eaLnBrk="1" hangingPunct="1">
              <a:lnSpc>
                <a:spcPct val="80000"/>
              </a:lnSpc>
              <a:buFontTx/>
              <a:buAutoNum type="arabicPeriod"/>
            </a:pPr>
            <a:r>
              <a:rPr lang="en-US" sz="2000" dirty="0" err="1">
                <a:latin typeface="Century Gothic" pitchFamily="34" charset="0"/>
              </a:rPr>
              <a:t>Keagamaan</a:t>
            </a:r>
            <a:endParaRPr lang="en-US" sz="2000" dirty="0">
              <a:latin typeface="Century Gothic" pitchFamily="34" charset="0"/>
            </a:endParaRPr>
          </a:p>
          <a:p>
            <a:pPr marL="533400" indent="-533400" eaLnBrk="1" hangingPunct="1">
              <a:lnSpc>
                <a:spcPct val="80000"/>
              </a:lnSpc>
              <a:buFontTx/>
              <a:buAutoNum type="arabicPeriod"/>
            </a:pPr>
            <a:r>
              <a:rPr lang="en-US" sz="2000" dirty="0" err="1">
                <a:latin typeface="Century Gothic" pitchFamily="34" charset="0"/>
              </a:rPr>
              <a:t>Pilihanraya</a:t>
            </a:r>
            <a:endParaRPr lang="en-US" sz="2000" dirty="0">
              <a:latin typeface="Century Gothic" pitchFamily="34" charset="0"/>
            </a:endParaRPr>
          </a:p>
        </p:txBody>
      </p:sp>
      <p:sp>
        <p:nvSpPr>
          <p:cNvPr id="6" name="Rectangle 4"/>
          <p:cNvSpPr txBox="1">
            <a:spLocks noChangeArrowheads="1"/>
          </p:cNvSpPr>
          <p:nvPr/>
        </p:nvSpPr>
        <p:spPr>
          <a:xfrm>
            <a:off x="4038600" y="1600200"/>
            <a:ext cx="4876800"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indent="-533400">
              <a:lnSpc>
                <a:spcPct val="70000"/>
              </a:lnSpc>
              <a:buFontTx/>
              <a:buAutoNum type="arabicPeriod" startAt="11"/>
            </a:pPr>
            <a:r>
              <a:rPr lang="en-US" sz="2000" dirty="0" err="1">
                <a:latin typeface="Century Gothic" pitchFamily="34" charset="0"/>
              </a:rPr>
              <a:t>Kemudahan</a:t>
            </a:r>
            <a:endParaRPr lang="en-US" sz="2000" dirty="0">
              <a:latin typeface="Century Gothic" pitchFamily="34" charset="0"/>
            </a:endParaRPr>
          </a:p>
          <a:p>
            <a:pPr marL="533400" indent="-533400">
              <a:lnSpc>
                <a:spcPct val="70000"/>
              </a:lnSpc>
              <a:buFontTx/>
              <a:buAutoNum type="arabicPeriod" startAt="11"/>
            </a:pPr>
            <a:r>
              <a:rPr lang="en-US" sz="2000" dirty="0" err="1">
                <a:latin typeface="Century Gothic" pitchFamily="34" charset="0"/>
              </a:rPr>
              <a:t>Persatuan</a:t>
            </a:r>
            <a:r>
              <a:rPr lang="en-US" sz="2000" dirty="0">
                <a:latin typeface="Century Gothic" pitchFamily="34" charset="0"/>
              </a:rPr>
              <a:t>/</a:t>
            </a:r>
            <a:r>
              <a:rPr lang="en-US" sz="2000" dirty="0" err="1">
                <a:latin typeface="Century Gothic" pitchFamily="34" charset="0"/>
              </a:rPr>
              <a:t>Pertubuhan</a:t>
            </a:r>
            <a:r>
              <a:rPr lang="en-US" sz="2000" dirty="0">
                <a:latin typeface="Century Gothic" pitchFamily="34" charset="0"/>
              </a:rPr>
              <a:t>/</a:t>
            </a:r>
            <a:r>
              <a:rPr lang="en-US" sz="2000" dirty="0" err="1">
                <a:latin typeface="Century Gothic" pitchFamily="34" charset="0"/>
              </a:rPr>
              <a:t>Kelab</a:t>
            </a:r>
            <a:endParaRPr lang="en-US" sz="2000" dirty="0">
              <a:latin typeface="Century Gothic" pitchFamily="34" charset="0"/>
            </a:endParaRPr>
          </a:p>
          <a:p>
            <a:pPr marL="533400" indent="-533400">
              <a:lnSpc>
                <a:spcPct val="70000"/>
              </a:lnSpc>
              <a:buFontTx/>
              <a:buAutoNum type="arabicPeriod" startAt="11"/>
            </a:pPr>
            <a:r>
              <a:rPr lang="en-US" sz="2000" dirty="0" err="1">
                <a:latin typeface="Century Gothic" pitchFamily="34" charset="0"/>
              </a:rPr>
              <a:t>Parlimen</a:t>
            </a:r>
            <a:endParaRPr lang="en-US" sz="2000" dirty="0">
              <a:latin typeface="Century Gothic" pitchFamily="34" charset="0"/>
            </a:endParaRPr>
          </a:p>
          <a:p>
            <a:pPr marL="533400" indent="-533400">
              <a:lnSpc>
                <a:spcPct val="70000"/>
              </a:lnSpc>
              <a:buFontTx/>
              <a:buAutoNum type="arabicPeriod" startAt="11"/>
            </a:pPr>
            <a:r>
              <a:rPr lang="en-US" sz="2000" dirty="0" err="1">
                <a:latin typeface="Century Gothic" pitchFamily="34" charset="0"/>
              </a:rPr>
              <a:t>Penerbitan</a:t>
            </a:r>
            <a:r>
              <a:rPr lang="en-US" sz="2000" dirty="0">
                <a:latin typeface="Century Gothic" pitchFamily="34" charset="0"/>
              </a:rPr>
              <a:t>/</a:t>
            </a:r>
            <a:r>
              <a:rPr lang="en-US" sz="2000" dirty="0" err="1">
                <a:latin typeface="Century Gothic" pitchFamily="34" charset="0"/>
              </a:rPr>
              <a:t>Percetakn</a:t>
            </a:r>
            <a:endParaRPr lang="en-US" sz="2000" dirty="0">
              <a:latin typeface="Century Gothic" pitchFamily="34" charset="0"/>
            </a:endParaRPr>
          </a:p>
          <a:p>
            <a:pPr marL="533400" indent="-533400">
              <a:lnSpc>
                <a:spcPct val="70000"/>
              </a:lnSpc>
              <a:buFontTx/>
              <a:buAutoNum type="arabicPeriod" startAt="11"/>
            </a:pPr>
            <a:r>
              <a:rPr lang="en-US" sz="2000" dirty="0" err="1">
                <a:latin typeface="Century Gothic" pitchFamily="34" charset="0"/>
              </a:rPr>
              <a:t>Pengurusan</a:t>
            </a:r>
            <a:r>
              <a:rPr lang="en-US" sz="2000" dirty="0">
                <a:latin typeface="Century Gothic" pitchFamily="34" charset="0"/>
              </a:rPr>
              <a:t> </a:t>
            </a:r>
            <a:r>
              <a:rPr lang="en-US" sz="2000" dirty="0" err="1">
                <a:latin typeface="Century Gothic" pitchFamily="34" charset="0"/>
              </a:rPr>
              <a:t>Kualiti</a:t>
            </a:r>
            <a:r>
              <a:rPr lang="en-US" sz="2000" dirty="0">
                <a:latin typeface="Century Gothic" pitchFamily="34" charset="0"/>
              </a:rPr>
              <a:t>: ISO, KPI, KMK</a:t>
            </a:r>
          </a:p>
          <a:p>
            <a:pPr marL="533400" indent="-533400">
              <a:lnSpc>
                <a:spcPct val="70000"/>
              </a:lnSpc>
              <a:buFontTx/>
              <a:buAutoNum type="arabicPeriod" startAt="11"/>
            </a:pPr>
            <a:r>
              <a:rPr lang="en-US" sz="2000" dirty="0" err="1">
                <a:latin typeface="Century Gothic" pitchFamily="34" charset="0"/>
              </a:rPr>
              <a:t>Kehadiran</a:t>
            </a:r>
            <a:r>
              <a:rPr lang="en-US" sz="2000" dirty="0">
                <a:latin typeface="Century Gothic" pitchFamily="34" charset="0"/>
              </a:rPr>
              <a:t> </a:t>
            </a:r>
            <a:r>
              <a:rPr lang="en-US" sz="2000" dirty="0" err="1">
                <a:latin typeface="Century Gothic" pitchFamily="34" charset="0"/>
              </a:rPr>
              <a:t>Bekerja</a:t>
            </a:r>
            <a:endParaRPr lang="en-US" sz="2000" dirty="0">
              <a:latin typeface="Century Gothic" pitchFamily="34" charset="0"/>
            </a:endParaRPr>
          </a:p>
          <a:p>
            <a:pPr marL="533400" indent="-533400">
              <a:lnSpc>
                <a:spcPct val="70000"/>
              </a:lnSpc>
              <a:buFontTx/>
              <a:buAutoNum type="arabicPeriod" startAt="11"/>
            </a:pPr>
            <a:r>
              <a:rPr lang="en-US" sz="2000" dirty="0" err="1">
                <a:latin typeface="Century Gothic" pitchFamily="34" charset="0"/>
              </a:rPr>
              <a:t>Pengurusan</a:t>
            </a:r>
            <a:r>
              <a:rPr lang="en-US" sz="2000" dirty="0">
                <a:latin typeface="Century Gothic" pitchFamily="34" charset="0"/>
              </a:rPr>
              <a:t> </a:t>
            </a:r>
            <a:r>
              <a:rPr lang="en-US" sz="2000" dirty="0" err="1">
                <a:latin typeface="Century Gothic" pitchFamily="34" charset="0"/>
              </a:rPr>
              <a:t>Pejabat</a:t>
            </a:r>
            <a:r>
              <a:rPr lang="en-US" sz="2000" dirty="0">
                <a:latin typeface="Century Gothic" pitchFamily="34" charset="0"/>
              </a:rPr>
              <a:t>: </a:t>
            </a:r>
            <a:r>
              <a:rPr lang="en-US" sz="2000" dirty="0" err="1">
                <a:latin typeface="Century Gothic" pitchFamily="34" charset="0"/>
              </a:rPr>
              <a:t>Pengurusan</a:t>
            </a:r>
            <a:r>
              <a:rPr lang="en-US" sz="2000" dirty="0">
                <a:latin typeface="Century Gothic" pitchFamily="34" charset="0"/>
              </a:rPr>
              <a:t> </a:t>
            </a:r>
            <a:r>
              <a:rPr lang="en-US" sz="2000" dirty="0" err="1">
                <a:latin typeface="Century Gothic" pitchFamily="34" charset="0"/>
              </a:rPr>
              <a:t>Rekod</a:t>
            </a:r>
            <a:endParaRPr lang="en-US" sz="2000" dirty="0">
              <a:latin typeface="Century Gothic" pitchFamily="34" charset="0"/>
            </a:endParaRPr>
          </a:p>
          <a:p>
            <a:pPr marL="533400" indent="-533400">
              <a:lnSpc>
                <a:spcPct val="70000"/>
              </a:lnSpc>
              <a:buFontTx/>
              <a:buAutoNum type="arabicPeriod" startAt="11"/>
            </a:pPr>
            <a:r>
              <a:rPr lang="en-US" sz="2000" dirty="0" err="1">
                <a:latin typeface="Century Gothic" pitchFamily="34" charset="0"/>
              </a:rPr>
              <a:t>Perayaan</a:t>
            </a:r>
            <a:endParaRPr lang="en-US" sz="2000" dirty="0">
              <a:latin typeface="Century Gothic" pitchFamily="34" charset="0"/>
            </a:endParaRPr>
          </a:p>
          <a:p>
            <a:pPr marL="533400" indent="-533400">
              <a:lnSpc>
                <a:spcPct val="70000"/>
              </a:lnSpc>
              <a:buFontTx/>
              <a:buAutoNum type="arabicPeriod" startAt="11"/>
            </a:pPr>
            <a:r>
              <a:rPr lang="en-US" sz="2000" dirty="0">
                <a:latin typeface="Century Gothic" pitchFamily="34" charset="0"/>
              </a:rPr>
              <a:t>ICT</a:t>
            </a:r>
          </a:p>
          <a:p>
            <a:pPr marL="533400" indent="-533400">
              <a:lnSpc>
                <a:spcPct val="70000"/>
              </a:lnSpc>
              <a:buFontTx/>
              <a:buAutoNum type="arabicPeriod" startAt="11"/>
            </a:pPr>
            <a:r>
              <a:rPr lang="en-US" sz="2000" dirty="0" err="1">
                <a:latin typeface="Century Gothic" pitchFamily="34" charset="0"/>
              </a:rPr>
              <a:t>Pusat</a:t>
            </a:r>
            <a:r>
              <a:rPr lang="en-US" sz="2000" dirty="0">
                <a:latin typeface="Century Gothic" pitchFamily="34" charset="0"/>
              </a:rPr>
              <a:t> </a:t>
            </a:r>
            <a:r>
              <a:rPr lang="en-US" sz="2000" dirty="0" err="1">
                <a:latin typeface="Century Gothic" pitchFamily="34" charset="0"/>
              </a:rPr>
              <a:t>Sumber</a:t>
            </a:r>
            <a:endParaRPr lang="en-US" sz="2000" dirty="0">
              <a:latin typeface="Century Gothic" pitchFamily="34" charset="0"/>
            </a:endParaRPr>
          </a:p>
          <a:p>
            <a:pPr marL="533400" indent="-533400">
              <a:lnSpc>
                <a:spcPct val="70000"/>
              </a:lnSpc>
              <a:buFontTx/>
              <a:buAutoNum type="arabicPeriod" startAt="11"/>
            </a:pPr>
            <a:r>
              <a:rPr lang="en-US" sz="2000" dirty="0" err="1">
                <a:latin typeface="Century Gothic" pitchFamily="34" charset="0"/>
              </a:rPr>
              <a:t>Rancangan</a:t>
            </a:r>
            <a:r>
              <a:rPr lang="en-US" sz="2000" dirty="0">
                <a:latin typeface="Century Gothic" pitchFamily="34" charset="0"/>
              </a:rPr>
              <a:t> Malaysia</a:t>
            </a:r>
          </a:p>
          <a:p>
            <a:pPr marL="533400" indent="-533400">
              <a:lnSpc>
                <a:spcPct val="70000"/>
              </a:lnSpc>
              <a:buFontTx/>
              <a:buAutoNum type="arabicPeriod" startAt="11"/>
            </a:pPr>
            <a:r>
              <a:rPr lang="en-US" sz="2000" dirty="0" err="1">
                <a:latin typeface="Century Gothic" pitchFamily="34" charset="0"/>
              </a:rPr>
              <a:t>Perancangan</a:t>
            </a:r>
            <a:r>
              <a:rPr lang="en-US" sz="2000" dirty="0">
                <a:latin typeface="Century Gothic" pitchFamily="34" charset="0"/>
              </a:rPr>
              <a:t> </a:t>
            </a:r>
            <a:r>
              <a:rPr lang="en-US" sz="2000" dirty="0" err="1">
                <a:latin typeface="Century Gothic" pitchFamily="34" charset="0"/>
              </a:rPr>
              <a:t>Kerja</a:t>
            </a:r>
            <a:r>
              <a:rPr lang="en-US" sz="2000" dirty="0">
                <a:latin typeface="Century Gothic" pitchFamily="34" charset="0"/>
              </a:rPr>
              <a:t> </a:t>
            </a:r>
            <a:r>
              <a:rPr lang="en-US" sz="2000" dirty="0" err="1">
                <a:latin typeface="Century Gothic" pitchFamily="34" charset="0"/>
              </a:rPr>
              <a:t>Jabatan</a:t>
            </a:r>
            <a:endParaRPr lang="en-US" sz="2000" dirty="0">
              <a:latin typeface="Century Gothic" pitchFamily="34" charset="0"/>
            </a:endParaRPr>
          </a:p>
          <a:p>
            <a:pPr marL="533400" indent="-533400">
              <a:lnSpc>
                <a:spcPct val="70000"/>
              </a:lnSpc>
            </a:pPr>
            <a:endParaRPr lang="en-US" sz="2200" dirty="0">
              <a:latin typeface="Century Gothic" pitchFamily="34" charset="0"/>
            </a:endParaRPr>
          </a:p>
          <a:p>
            <a:pPr marL="533400" indent="-533400">
              <a:lnSpc>
                <a:spcPct val="70000"/>
              </a:lnSpc>
            </a:pPr>
            <a:endParaRPr lang="en-US" sz="2200" dirty="0">
              <a:latin typeface="Century Gothic" pitchFamily="34" charset="0"/>
            </a:endParaRPr>
          </a:p>
        </p:txBody>
      </p:sp>
    </p:spTree>
    <p:extLst>
      <p:ext uri="{BB962C8B-B14F-4D97-AF65-F5344CB8AC3E}">
        <p14:creationId xmlns:p14="http://schemas.microsoft.com/office/powerpoint/2010/main" val="14448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itchFamily="34" charset="0"/>
              </a:rPr>
              <a:t>TANAH &amp; BANGUNAN (200)</a:t>
            </a:r>
            <a:endParaRPr lang="en-US" sz="4000" b="1" dirty="0"/>
          </a:p>
        </p:txBody>
      </p:sp>
      <p:sp>
        <p:nvSpPr>
          <p:cNvPr id="3" name="Content Placeholder 2"/>
          <p:cNvSpPr>
            <a:spLocks noGrp="1"/>
          </p:cNvSpPr>
          <p:nvPr>
            <p:ph idx="1"/>
          </p:nvPr>
        </p:nvSpPr>
        <p:spPr/>
        <p:txBody>
          <a:bodyPr/>
          <a:lstStyle/>
          <a:p>
            <a:pPr marL="514350" indent="-514350">
              <a:buFont typeface="Verdana" pitchFamily="34" charset="0"/>
              <a:buAutoNum type="arabicPeriod"/>
            </a:pPr>
            <a:r>
              <a:rPr lang="en-US" dirty="0" err="1">
                <a:latin typeface="Century Gothic" pitchFamily="34" charset="0"/>
              </a:rPr>
              <a:t>Perancangan</a:t>
            </a:r>
            <a:r>
              <a:rPr lang="en-US" dirty="0">
                <a:latin typeface="Century Gothic" pitchFamily="34" charset="0"/>
              </a:rPr>
              <a:t> </a:t>
            </a:r>
            <a:r>
              <a:rPr lang="en-US" dirty="0" err="1">
                <a:latin typeface="Century Gothic" pitchFamily="34" charset="0"/>
              </a:rPr>
              <a:t>perolehan</a:t>
            </a:r>
            <a:r>
              <a:rPr lang="en-US" dirty="0">
                <a:latin typeface="Century Gothic" pitchFamily="34" charset="0"/>
              </a:rPr>
              <a:t> Tanah/</a:t>
            </a:r>
            <a:r>
              <a:rPr lang="en-US" dirty="0" err="1">
                <a:latin typeface="Century Gothic" pitchFamily="34" charset="0"/>
              </a:rPr>
              <a:t>Bangunan</a:t>
            </a:r>
            <a:endParaRPr lang="en-US" dirty="0">
              <a:latin typeface="Century Gothic" pitchFamily="34" charset="0"/>
            </a:endParaRPr>
          </a:p>
          <a:p>
            <a:pPr marL="514350" indent="-514350">
              <a:buFont typeface="Verdana" pitchFamily="34" charset="0"/>
              <a:buAutoNum type="arabicPeriod"/>
            </a:pPr>
            <a:r>
              <a:rPr lang="en-US" dirty="0" err="1">
                <a:latin typeface="Century Gothic" pitchFamily="34" charset="0"/>
              </a:rPr>
              <a:t>Pembinaan</a:t>
            </a:r>
            <a:r>
              <a:rPr lang="en-US" dirty="0">
                <a:latin typeface="Century Gothic" pitchFamily="34" charset="0"/>
              </a:rPr>
              <a:t>/</a:t>
            </a:r>
            <a:r>
              <a:rPr lang="en-US" dirty="0" err="1">
                <a:latin typeface="Century Gothic" pitchFamily="34" charset="0"/>
              </a:rPr>
              <a:t>Perolehan</a:t>
            </a:r>
            <a:r>
              <a:rPr lang="en-US" dirty="0">
                <a:latin typeface="Century Gothic" pitchFamily="34" charset="0"/>
              </a:rPr>
              <a:t>/</a:t>
            </a:r>
            <a:r>
              <a:rPr lang="en-US" dirty="0" err="1">
                <a:latin typeface="Century Gothic" pitchFamily="34" charset="0"/>
              </a:rPr>
              <a:t>Pelupusan</a:t>
            </a:r>
            <a:r>
              <a:rPr lang="en-US" dirty="0">
                <a:latin typeface="Century Gothic" pitchFamily="34" charset="0"/>
              </a:rPr>
              <a:t> </a:t>
            </a:r>
            <a:r>
              <a:rPr lang="en-US" dirty="0" err="1">
                <a:latin typeface="Century Gothic" pitchFamily="34" charset="0"/>
              </a:rPr>
              <a:t>Bangunan</a:t>
            </a:r>
            <a:endParaRPr lang="en-US" dirty="0">
              <a:latin typeface="Century Gothic" pitchFamily="34" charset="0"/>
            </a:endParaRPr>
          </a:p>
          <a:p>
            <a:pPr marL="514350" indent="-514350">
              <a:buFont typeface="Verdana" pitchFamily="34" charset="0"/>
              <a:buAutoNum type="arabicPeriod"/>
            </a:pPr>
            <a:r>
              <a:rPr lang="en-US" dirty="0" err="1">
                <a:latin typeface="Century Gothic" pitchFamily="34" charset="0"/>
              </a:rPr>
              <a:t>Sewaan</a:t>
            </a:r>
            <a:endParaRPr lang="en-US" dirty="0">
              <a:latin typeface="Century Gothic" pitchFamily="34" charset="0"/>
            </a:endParaRPr>
          </a:p>
          <a:p>
            <a:pPr marL="514350" indent="-514350">
              <a:buFont typeface="Verdana" pitchFamily="34" charset="0"/>
              <a:buAutoNum type="arabicPeriod"/>
            </a:pPr>
            <a:r>
              <a:rPr lang="en-US" dirty="0" err="1">
                <a:latin typeface="Century Gothic" pitchFamily="34" charset="0"/>
              </a:rPr>
              <a:t>Keselamatan</a:t>
            </a:r>
            <a:r>
              <a:rPr lang="en-US" dirty="0">
                <a:latin typeface="Century Gothic" pitchFamily="34" charset="0"/>
              </a:rPr>
              <a:t> </a:t>
            </a:r>
            <a:r>
              <a:rPr lang="en-US" dirty="0" err="1">
                <a:latin typeface="Century Gothic" pitchFamily="34" charset="0"/>
              </a:rPr>
              <a:t>Bangunan</a:t>
            </a:r>
            <a:endParaRPr lang="en-US" dirty="0">
              <a:latin typeface="Century Gothic" pitchFamily="34" charset="0"/>
            </a:endParaRPr>
          </a:p>
          <a:p>
            <a:pPr marL="514350" indent="-514350">
              <a:buFont typeface="Verdana" pitchFamily="34" charset="0"/>
              <a:buAutoNum type="arabicPeriod"/>
            </a:pPr>
            <a:r>
              <a:rPr lang="en-US" dirty="0" err="1">
                <a:latin typeface="Century Gothic" pitchFamily="34" charset="0"/>
              </a:rPr>
              <a:t>Penyenggaraan</a:t>
            </a:r>
            <a:endParaRPr lang="en-US" dirty="0">
              <a:latin typeface="Century Gothic" pitchFamily="34" charset="0"/>
            </a:endParaRPr>
          </a:p>
          <a:p>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47093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Autofit/>
          </a:bodyPr>
          <a:lstStyle/>
          <a:p>
            <a:r>
              <a:rPr lang="en-US" sz="4000" b="1" dirty="0">
                <a:latin typeface="Century Gothic" pitchFamily="34" charset="0"/>
              </a:rPr>
              <a:t>ASET &amp; STOR (300)</a:t>
            </a:r>
            <a:endParaRPr lang="en-US" sz="4000" b="1" dirty="0"/>
          </a:p>
        </p:txBody>
      </p:sp>
      <p:sp>
        <p:nvSpPr>
          <p:cNvPr id="3" name="Content Placeholder 2"/>
          <p:cNvSpPr>
            <a:spLocks noGrp="1"/>
          </p:cNvSpPr>
          <p:nvPr>
            <p:ph idx="1"/>
          </p:nvPr>
        </p:nvSpPr>
        <p:spPr>
          <a:xfrm>
            <a:off x="457200" y="1981200"/>
            <a:ext cx="8229600" cy="3840163"/>
          </a:xfrm>
        </p:spPr>
        <p:txBody>
          <a:bodyPr>
            <a:normAutofit lnSpcReduction="10000"/>
          </a:bodyPr>
          <a:lstStyle/>
          <a:p>
            <a:pPr marL="742950" indent="-742950">
              <a:buFont typeface="+mj-lt"/>
              <a:buAutoNum type="arabicPeriod"/>
              <a:defRPr/>
            </a:pPr>
            <a:r>
              <a:rPr lang="en-US" dirty="0" err="1">
                <a:latin typeface="Century Gothic" pitchFamily="34" charset="0"/>
              </a:rPr>
              <a:t>Tadbir</a:t>
            </a:r>
            <a:r>
              <a:rPr lang="en-US" dirty="0">
                <a:latin typeface="Century Gothic" pitchFamily="34" charset="0"/>
              </a:rPr>
              <a:t> </a:t>
            </a:r>
            <a:r>
              <a:rPr lang="en-US" dirty="0" err="1">
                <a:latin typeface="Century Gothic" pitchFamily="34" charset="0"/>
              </a:rPr>
              <a:t>Urus</a:t>
            </a:r>
            <a:r>
              <a:rPr lang="en-US" dirty="0">
                <a:latin typeface="Century Gothic" pitchFamily="34" charset="0"/>
              </a:rPr>
              <a:t> </a:t>
            </a:r>
            <a:r>
              <a:rPr lang="en-US" dirty="0" err="1">
                <a:latin typeface="Century Gothic" pitchFamily="34" charset="0"/>
              </a:rPr>
              <a:t>aset</a:t>
            </a:r>
            <a:r>
              <a:rPr lang="en-US" dirty="0">
                <a:latin typeface="Century Gothic" pitchFamily="34" charset="0"/>
              </a:rPr>
              <a:t> </a:t>
            </a:r>
            <a:r>
              <a:rPr lang="en-US" dirty="0" err="1">
                <a:latin typeface="Century Gothic" pitchFamily="34" charset="0"/>
              </a:rPr>
              <a:t>alih</a:t>
            </a:r>
            <a:r>
              <a:rPr lang="en-US" dirty="0">
                <a:latin typeface="Century Gothic" pitchFamily="34" charset="0"/>
              </a:rPr>
              <a:t>/</a:t>
            </a:r>
            <a:r>
              <a:rPr lang="en-US" dirty="0" err="1">
                <a:latin typeface="Century Gothic" pitchFamily="34" charset="0"/>
              </a:rPr>
              <a:t>Hidup</a:t>
            </a:r>
            <a:r>
              <a:rPr lang="en-US" dirty="0">
                <a:latin typeface="Century Gothic" pitchFamily="34" charset="0"/>
              </a:rPr>
              <a:t> </a:t>
            </a:r>
            <a:r>
              <a:rPr lang="en-US" dirty="0" err="1">
                <a:latin typeface="Century Gothic" pitchFamily="34" charset="0"/>
              </a:rPr>
              <a:t>dan</a:t>
            </a:r>
            <a:r>
              <a:rPr lang="en-US" dirty="0">
                <a:latin typeface="Century Gothic" pitchFamily="34" charset="0"/>
              </a:rPr>
              <a:t> </a:t>
            </a:r>
            <a:r>
              <a:rPr lang="en-US" dirty="0" err="1">
                <a:latin typeface="Century Gothic" pitchFamily="34" charset="0"/>
              </a:rPr>
              <a:t>stor</a:t>
            </a:r>
            <a:r>
              <a:rPr lang="en-US" dirty="0">
                <a:latin typeface="Century Gothic" pitchFamily="34" charset="0"/>
              </a:rPr>
              <a:t> </a:t>
            </a:r>
            <a:r>
              <a:rPr lang="en-US" dirty="0" err="1">
                <a:latin typeface="Century Gothic" pitchFamily="34" charset="0"/>
              </a:rPr>
              <a:t>kerajaan</a:t>
            </a:r>
            <a:endParaRPr lang="en-US" dirty="0">
              <a:latin typeface="Century Gothic" pitchFamily="34" charset="0"/>
            </a:endParaRPr>
          </a:p>
          <a:p>
            <a:pPr marL="742950" indent="-742950">
              <a:buFont typeface="+mj-lt"/>
              <a:buAutoNum type="arabicPeriod"/>
              <a:defRPr/>
            </a:pPr>
            <a:r>
              <a:rPr lang="en-US" dirty="0" err="1">
                <a:latin typeface="Century Gothic" pitchFamily="34" charset="0"/>
              </a:rPr>
              <a:t>Pengurusan</a:t>
            </a:r>
            <a:r>
              <a:rPr lang="en-US" dirty="0">
                <a:latin typeface="Century Gothic" pitchFamily="34" charset="0"/>
              </a:rPr>
              <a:t> </a:t>
            </a:r>
            <a:r>
              <a:rPr lang="en-US" dirty="0" err="1">
                <a:latin typeface="Century Gothic" pitchFamily="34" charset="0"/>
              </a:rPr>
              <a:t>Stor</a:t>
            </a:r>
            <a:endParaRPr lang="en-US" dirty="0">
              <a:latin typeface="Century Gothic" pitchFamily="34" charset="0"/>
            </a:endParaRPr>
          </a:p>
          <a:p>
            <a:pPr marL="742950" indent="-742950">
              <a:buFont typeface="+mj-lt"/>
              <a:buAutoNum type="arabicPeriod"/>
              <a:defRPr/>
            </a:pPr>
            <a:r>
              <a:rPr lang="en-US" dirty="0" err="1">
                <a:latin typeface="Century Gothic" pitchFamily="34" charset="0"/>
              </a:rPr>
              <a:t>Penyelenggaraan</a:t>
            </a:r>
            <a:r>
              <a:rPr lang="en-US" dirty="0">
                <a:latin typeface="Century Gothic" pitchFamily="34" charset="0"/>
              </a:rPr>
              <a:t> </a:t>
            </a:r>
            <a:r>
              <a:rPr lang="en-US" dirty="0" err="1">
                <a:latin typeface="Century Gothic" pitchFamily="34" charset="0"/>
              </a:rPr>
              <a:t>Kenderaan</a:t>
            </a:r>
            <a:endParaRPr lang="en-US" dirty="0">
              <a:latin typeface="Century Gothic" pitchFamily="34" charset="0"/>
            </a:endParaRPr>
          </a:p>
          <a:p>
            <a:pPr marL="742950" indent="-742950">
              <a:buFont typeface="+mj-lt"/>
              <a:buAutoNum type="arabicPeriod"/>
              <a:defRPr/>
            </a:pPr>
            <a:r>
              <a:rPr lang="en-US" dirty="0" err="1">
                <a:latin typeface="Century Gothic" pitchFamily="34" charset="0"/>
              </a:rPr>
              <a:t>Aset</a:t>
            </a:r>
            <a:r>
              <a:rPr lang="en-US" dirty="0">
                <a:latin typeface="Century Gothic" pitchFamily="34" charset="0"/>
              </a:rPr>
              <a:t> </a:t>
            </a:r>
            <a:r>
              <a:rPr lang="en-US" dirty="0" err="1">
                <a:latin typeface="Century Gothic" pitchFamily="34" charset="0"/>
              </a:rPr>
              <a:t>Hidup</a:t>
            </a:r>
            <a:r>
              <a:rPr lang="en-US" dirty="0">
                <a:latin typeface="Century Gothic" pitchFamily="34" charset="0"/>
              </a:rPr>
              <a:t> - </a:t>
            </a:r>
            <a:r>
              <a:rPr lang="en-US" dirty="0" err="1">
                <a:latin typeface="Century Gothic" pitchFamily="34" charset="0"/>
              </a:rPr>
              <a:t>Ikan</a:t>
            </a:r>
            <a:endParaRPr lang="en-US" dirty="0">
              <a:latin typeface="Century Gothic" pitchFamily="34" charset="0"/>
            </a:endParaRPr>
          </a:p>
          <a:p>
            <a:pPr marL="742950" indent="-742950">
              <a:buFont typeface="+mj-lt"/>
              <a:buAutoNum type="arabicPeriod"/>
              <a:defRPr/>
            </a:pPr>
            <a:r>
              <a:rPr lang="en-US" dirty="0" err="1">
                <a:latin typeface="Century Gothic" pitchFamily="34" charset="0"/>
              </a:rPr>
              <a:t>Aset</a:t>
            </a:r>
            <a:r>
              <a:rPr lang="en-US" dirty="0">
                <a:latin typeface="Century Gothic" pitchFamily="34" charset="0"/>
              </a:rPr>
              <a:t> </a:t>
            </a:r>
            <a:r>
              <a:rPr lang="en-US" dirty="0" err="1">
                <a:latin typeface="Century Gothic" pitchFamily="34" charset="0"/>
              </a:rPr>
              <a:t>Hidup</a:t>
            </a:r>
            <a:r>
              <a:rPr lang="en-US" dirty="0">
                <a:latin typeface="Century Gothic" pitchFamily="34" charset="0"/>
              </a:rPr>
              <a:t> – </a:t>
            </a:r>
            <a:r>
              <a:rPr lang="en-US" dirty="0" err="1">
                <a:latin typeface="Century Gothic" pitchFamily="34" charset="0"/>
              </a:rPr>
              <a:t>Haiwan</a:t>
            </a:r>
            <a:endParaRPr lang="en-US" dirty="0">
              <a:latin typeface="Century Gothic" pitchFamily="34" charset="0"/>
            </a:endParaRPr>
          </a:p>
          <a:p>
            <a:pPr marL="742950" indent="-742950">
              <a:buFont typeface="+mj-lt"/>
              <a:buAutoNum type="arabicPeriod"/>
              <a:defRPr/>
            </a:pPr>
            <a:r>
              <a:rPr lang="en-US" dirty="0" err="1">
                <a:latin typeface="Century Gothic" pitchFamily="34" charset="0"/>
              </a:rPr>
              <a:t>Aset</a:t>
            </a:r>
            <a:r>
              <a:rPr lang="en-US" dirty="0">
                <a:latin typeface="Century Gothic" pitchFamily="34" charset="0"/>
              </a:rPr>
              <a:t> </a:t>
            </a:r>
            <a:r>
              <a:rPr lang="en-US" dirty="0" err="1">
                <a:latin typeface="Century Gothic" pitchFamily="34" charset="0"/>
              </a:rPr>
              <a:t>Hidup</a:t>
            </a:r>
            <a:r>
              <a:rPr lang="en-US" dirty="0">
                <a:latin typeface="Century Gothic" pitchFamily="34" charset="0"/>
              </a:rPr>
              <a:t> – </a:t>
            </a:r>
            <a:r>
              <a:rPr lang="en-US" dirty="0" err="1">
                <a:latin typeface="Century Gothic" pitchFamily="34" charset="0"/>
              </a:rPr>
              <a:t>Tumbuhan</a:t>
            </a:r>
            <a:endParaRPr lang="en-US" dirty="0">
              <a:latin typeface="Century Gothic" pitchFamily="34" charset="0"/>
            </a:endParaRPr>
          </a:p>
          <a:p>
            <a:pPr marL="742950" indent="-742950">
              <a:buFont typeface="+mj-lt"/>
              <a:buAutoNum type="arabicPeriod"/>
              <a:defRPr/>
            </a:pPr>
            <a:endParaRPr lang="en-US" dirty="0">
              <a:latin typeface="Century Gothic" pitchFamily="34" charset="0"/>
            </a:endParaRPr>
          </a:p>
          <a:p>
            <a:pPr marL="742950" indent="-742950">
              <a:buFont typeface="+mj-lt"/>
              <a:buAutoNum type="arabicPeriod"/>
              <a:defRPr/>
            </a:pPr>
            <a:endParaRPr lang="en-US" dirty="0">
              <a:latin typeface="Century Gothic" pitchFamily="34" charset="0"/>
            </a:endParaRPr>
          </a:p>
          <a:p>
            <a:pPr>
              <a:buNone/>
              <a:defRPr/>
            </a:pPr>
            <a:endParaRPr lang="en-US" dirty="0">
              <a:latin typeface="Century Gothic" pitchFamily="34" charset="0"/>
            </a:endParaRPr>
          </a:p>
          <a:p>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1021853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itchFamily="34" charset="0"/>
              </a:rPr>
              <a:t>KEWANGAN  (400)</a:t>
            </a:r>
            <a:endParaRPr lang="en-US" sz="4000" b="1"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5" name="Rectangle 3"/>
          <p:cNvSpPr>
            <a:spLocks noGrp="1" noChangeArrowheads="1"/>
          </p:cNvSpPr>
          <p:nvPr>
            <p:ph idx="1"/>
          </p:nvPr>
        </p:nvSpPr>
        <p:spPr/>
        <p:txBody>
          <a:bodyPr>
            <a:normAutofit/>
          </a:bodyPr>
          <a:lstStyle/>
          <a:p>
            <a:pPr marL="457200" indent="-457200" eaLnBrk="1" hangingPunct="1">
              <a:lnSpc>
                <a:spcPct val="80000"/>
              </a:lnSpc>
              <a:buFont typeface="Verdana" pitchFamily="34" charset="0"/>
              <a:buAutoNum type="arabicPeriod"/>
            </a:pPr>
            <a:r>
              <a:rPr lang="en-US" sz="2000" dirty="0" err="1">
                <a:latin typeface="Century Gothic" pitchFamily="34" charset="0"/>
              </a:rPr>
              <a:t>Akaun</a:t>
            </a:r>
            <a:endParaRPr lang="en-US" sz="2000" dirty="0">
              <a:latin typeface="Century Gothic" pitchFamily="34" charset="0"/>
            </a:endParaRPr>
          </a:p>
          <a:p>
            <a:pPr marL="457200" indent="-457200" eaLnBrk="1" hangingPunct="1">
              <a:lnSpc>
                <a:spcPct val="80000"/>
              </a:lnSpc>
              <a:buFont typeface="Verdana" pitchFamily="34" charset="0"/>
              <a:buAutoNum type="arabicPeriod"/>
            </a:pPr>
            <a:r>
              <a:rPr lang="en-US" sz="2000" dirty="0">
                <a:latin typeface="Century Gothic" pitchFamily="34" charset="0"/>
              </a:rPr>
              <a:t>Bank</a:t>
            </a:r>
          </a:p>
          <a:p>
            <a:pPr marL="457200" indent="-457200" eaLnBrk="1" hangingPunct="1">
              <a:lnSpc>
                <a:spcPct val="80000"/>
              </a:lnSpc>
              <a:buFont typeface="Verdana" pitchFamily="34" charset="0"/>
              <a:buAutoNum type="arabicPeriod"/>
            </a:pPr>
            <a:r>
              <a:rPr lang="en-US" sz="2000" dirty="0" err="1">
                <a:latin typeface="Century Gothic" pitchFamily="34" charset="0"/>
              </a:rPr>
              <a:t>Bayaran</a:t>
            </a:r>
            <a:endParaRPr lang="en-US" sz="2000" dirty="0">
              <a:latin typeface="Century Gothic" pitchFamily="34" charset="0"/>
            </a:endParaRPr>
          </a:p>
          <a:p>
            <a:pPr marL="457200" indent="-457200" eaLnBrk="1" hangingPunct="1">
              <a:lnSpc>
                <a:spcPct val="80000"/>
              </a:lnSpc>
              <a:buFont typeface="Verdana" pitchFamily="34" charset="0"/>
              <a:buAutoNum type="arabicPeriod"/>
            </a:pPr>
            <a:r>
              <a:rPr lang="en-US" sz="2000" dirty="0" err="1">
                <a:latin typeface="Century Gothic" pitchFamily="34" charset="0"/>
              </a:rPr>
              <a:t>Belanjawan</a:t>
            </a:r>
            <a:r>
              <a:rPr lang="en-US" sz="2000" dirty="0">
                <a:latin typeface="Century Gothic" pitchFamily="34" charset="0"/>
              </a:rPr>
              <a:t> / </a:t>
            </a:r>
            <a:r>
              <a:rPr lang="en-US" sz="2000" dirty="0" err="1">
                <a:latin typeface="Century Gothic" pitchFamily="34" charset="0"/>
              </a:rPr>
              <a:t>Bajet</a:t>
            </a:r>
            <a:endParaRPr lang="en-US" sz="2000" dirty="0">
              <a:latin typeface="Century Gothic" pitchFamily="34" charset="0"/>
            </a:endParaRPr>
          </a:p>
          <a:p>
            <a:pPr marL="457200" indent="-457200" eaLnBrk="1" hangingPunct="1">
              <a:lnSpc>
                <a:spcPct val="80000"/>
              </a:lnSpc>
              <a:buFont typeface="Verdana" pitchFamily="34" charset="0"/>
              <a:buAutoNum type="arabicPeriod"/>
            </a:pPr>
            <a:r>
              <a:rPr lang="en-US" sz="2000" dirty="0" err="1">
                <a:latin typeface="Century Gothic" pitchFamily="34" charset="0"/>
              </a:rPr>
              <a:t>Cagaran</a:t>
            </a:r>
            <a:r>
              <a:rPr lang="en-US" sz="2000" dirty="0">
                <a:latin typeface="Century Gothic" pitchFamily="34" charset="0"/>
              </a:rPr>
              <a:t> &amp; Wang </a:t>
            </a:r>
            <a:r>
              <a:rPr lang="en-US" sz="2000" dirty="0" err="1">
                <a:latin typeface="Century Gothic" pitchFamily="34" charset="0"/>
              </a:rPr>
              <a:t>Jaminan</a:t>
            </a:r>
            <a:r>
              <a:rPr lang="en-US" sz="2000" dirty="0">
                <a:latin typeface="Century Gothic" pitchFamily="34" charset="0"/>
              </a:rPr>
              <a:t>(Bon)</a:t>
            </a:r>
          </a:p>
          <a:p>
            <a:pPr marL="457200" indent="-457200" eaLnBrk="1" hangingPunct="1">
              <a:lnSpc>
                <a:spcPct val="80000"/>
              </a:lnSpc>
              <a:buFont typeface="Verdana" pitchFamily="34" charset="0"/>
              <a:buAutoNum type="arabicPeriod"/>
            </a:pPr>
            <a:r>
              <a:rPr lang="en-US" sz="2000" dirty="0" err="1">
                <a:latin typeface="Century Gothic" pitchFamily="34" charset="0"/>
              </a:rPr>
              <a:t>Cek</a:t>
            </a:r>
            <a:endParaRPr lang="en-US" sz="2000" dirty="0">
              <a:latin typeface="Century Gothic" pitchFamily="34" charset="0"/>
            </a:endParaRPr>
          </a:p>
          <a:p>
            <a:pPr marL="457200" indent="-457200" eaLnBrk="1" hangingPunct="1">
              <a:lnSpc>
                <a:spcPct val="80000"/>
              </a:lnSpc>
              <a:buFont typeface="Verdana" pitchFamily="34" charset="0"/>
              <a:buAutoNum type="arabicPeriod"/>
            </a:pPr>
            <a:r>
              <a:rPr lang="en-US" sz="2000" dirty="0" err="1">
                <a:latin typeface="Century Gothic" pitchFamily="34" charset="0"/>
              </a:rPr>
              <a:t>Cukai</a:t>
            </a:r>
            <a:endParaRPr lang="en-US" sz="2000" dirty="0">
              <a:latin typeface="Century Gothic" pitchFamily="34" charset="0"/>
            </a:endParaRPr>
          </a:p>
          <a:p>
            <a:pPr marL="457200" indent="-457200" eaLnBrk="1" hangingPunct="1">
              <a:lnSpc>
                <a:spcPct val="80000"/>
              </a:lnSpc>
              <a:buFont typeface="Verdana" pitchFamily="34" charset="0"/>
              <a:buAutoNum type="arabicPeriod"/>
            </a:pPr>
            <a:r>
              <a:rPr lang="en-US" sz="2000" dirty="0">
                <a:latin typeface="Century Gothic" pitchFamily="34" charset="0"/>
              </a:rPr>
              <a:t>Kumpulan Wang </a:t>
            </a:r>
            <a:r>
              <a:rPr lang="en-US" sz="2000" dirty="0" err="1">
                <a:latin typeface="Century Gothic" pitchFamily="34" charset="0"/>
              </a:rPr>
              <a:t>disatukan</a:t>
            </a:r>
            <a:endParaRPr lang="en-US" sz="2000" dirty="0">
              <a:latin typeface="Century Gothic" pitchFamily="34" charset="0"/>
            </a:endParaRPr>
          </a:p>
          <a:p>
            <a:pPr marL="457200" indent="-457200" eaLnBrk="1" hangingPunct="1">
              <a:lnSpc>
                <a:spcPct val="80000"/>
              </a:lnSpc>
              <a:buFont typeface="Verdana" pitchFamily="34" charset="0"/>
              <a:buAutoNum type="arabicPeriod"/>
            </a:pPr>
            <a:r>
              <a:rPr lang="en-US" sz="2000" dirty="0" err="1">
                <a:latin typeface="Century Gothic" pitchFamily="34" charset="0"/>
              </a:rPr>
              <a:t>Penurunan</a:t>
            </a:r>
            <a:r>
              <a:rPr lang="en-US" sz="2000" dirty="0">
                <a:latin typeface="Century Gothic" pitchFamily="34" charset="0"/>
              </a:rPr>
              <a:t> </a:t>
            </a:r>
            <a:r>
              <a:rPr lang="en-US" sz="2000" dirty="0" err="1">
                <a:latin typeface="Century Gothic" pitchFamily="34" charset="0"/>
              </a:rPr>
              <a:t>Kuasa</a:t>
            </a:r>
            <a:r>
              <a:rPr lang="en-US" sz="2000" dirty="0">
                <a:latin typeface="Century Gothic" pitchFamily="34" charset="0"/>
              </a:rPr>
              <a:t> </a:t>
            </a:r>
          </a:p>
          <a:p>
            <a:pPr marL="457200" indent="-457200" eaLnBrk="1" hangingPunct="1">
              <a:lnSpc>
                <a:spcPct val="80000"/>
              </a:lnSpc>
              <a:buFont typeface="Verdana" pitchFamily="34" charset="0"/>
              <a:buAutoNum type="arabicPeriod"/>
            </a:pPr>
            <a:r>
              <a:rPr lang="en-US" sz="2000" dirty="0" err="1">
                <a:latin typeface="Century Gothic" pitchFamily="34" charset="0"/>
              </a:rPr>
              <a:t>Perolehan</a:t>
            </a:r>
            <a:r>
              <a:rPr lang="en-US" sz="2000" dirty="0">
                <a:latin typeface="Century Gothic" pitchFamily="34" charset="0"/>
              </a:rPr>
              <a:t> </a:t>
            </a:r>
            <a:r>
              <a:rPr lang="en-US" sz="2000" dirty="0" err="1">
                <a:latin typeface="Century Gothic" pitchFamily="34" charset="0"/>
              </a:rPr>
              <a:t>Bekalan</a:t>
            </a:r>
            <a:endParaRPr lang="en-US" sz="2000" dirty="0">
              <a:latin typeface="Century Gothic" pitchFamily="34" charset="0"/>
            </a:endParaRPr>
          </a:p>
          <a:p>
            <a:pPr marL="0" indent="0">
              <a:lnSpc>
                <a:spcPct val="80000"/>
              </a:lnSpc>
              <a:buNone/>
            </a:pPr>
            <a:r>
              <a:rPr lang="en-US" sz="2000" dirty="0">
                <a:latin typeface="Century Gothic" pitchFamily="34" charset="0"/>
              </a:rPr>
              <a:t>      </a:t>
            </a:r>
            <a:r>
              <a:rPr lang="en-US" sz="2000" dirty="0" err="1">
                <a:latin typeface="Century Gothic" pitchFamily="34" charset="0"/>
              </a:rPr>
              <a:t>Perkhidmatan</a:t>
            </a:r>
            <a:r>
              <a:rPr lang="en-US" sz="2000" dirty="0">
                <a:latin typeface="Century Gothic" pitchFamily="34" charset="0"/>
              </a:rPr>
              <a:t> </a:t>
            </a:r>
            <a:r>
              <a:rPr lang="en-US" sz="2000" dirty="0" err="1">
                <a:latin typeface="Century Gothic" pitchFamily="34" charset="0"/>
              </a:rPr>
              <a:t>dan</a:t>
            </a:r>
            <a:r>
              <a:rPr lang="en-US" sz="2000" dirty="0">
                <a:latin typeface="Century Gothic" pitchFamily="34" charset="0"/>
              </a:rPr>
              <a:t> </a:t>
            </a:r>
            <a:r>
              <a:rPr lang="en-US" sz="2000" dirty="0" err="1">
                <a:latin typeface="Century Gothic" pitchFamily="34" charset="0"/>
              </a:rPr>
              <a:t>Kerja</a:t>
            </a:r>
            <a:endParaRPr lang="en-US" sz="2000" dirty="0">
              <a:latin typeface="Century Gothic" pitchFamily="34" charset="0"/>
            </a:endParaRPr>
          </a:p>
          <a:p>
            <a:pPr marL="0" indent="0" eaLnBrk="1" hangingPunct="1">
              <a:lnSpc>
                <a:spcPct val="80000"/>
              </a:lnSpc>
              <a:buNone/>
            </a:pPr>
            <a:endParaRPr lang="en-US" sz="2000" dirty="0">
              <a:latin typeface="Century Gothic" pitchFamily="34" charset="0"/>
            </a:endParaRPr>
          </a:p>
        </p:txBody>
      </p:sp>
      <p:sp>
        <p:nvSpPr>
          <p:cNvPr id="6" name="Rectangle 4"/>
          <p:cNvSpPr txBox="1">
            <a:spLocks noChangeArrowheads="1"/>
          </p:cNvSpPr>
          <p:nvPr/>
        </p:nvSpPr>
        <p:spPr>
          <a:xfrm>
            <a:off x="5181600" y="1524000"/>
            <a:ext cx="3505200" cy="4572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90000"/>
              </a:lnSpc>
              <a:buFont typeface="+mj-lt"/>
              <a:buAutoNum type="arabicPeriod" startAt="11"/>
              <a:defRPr/>
            </a:pPr>
            <a:r>
              <a:rPr lang="en-US" sz="2000" dirty="0" err="1">
                <a:latin typeface="Century Gothic" pitchFamily="34" charset="0"/>
              </a:rPr>
              <a:t>Hasil</a:t>
            </a:r>
            <a:endParaRPr lang="en-US" sz="2000" dirty="0">
              <a:latin typeface="Century Gothic" pitchFamily="34" charset="0"/>
            </a:endParaRPr>
          </a:p>
          <a:p>
            <a:pPr marL="457200" indent="-457200">
              <a:lnSpc>
                <a:spcPct val="90000"/>
              </a:lnSpc>
              <a:buFont typeface="+mj-lt"/>
              <a:buAutoNum type="arabicPeriod" startAt="12"/>
              <a:defRPr/>
            </a:pPr>
            <a:r>
              <a:rPr lang="en-US" sz="2000" dirty="0">
                <a:latin typeface="Century Gothic" pitchFamily="34" charset="0"/>
              </a:rPr>
              <a:t>Kumpulan Wang</a:t>
            </a:r>
          </a:p>
          <a:p>
            <a:pPr marL="457200" indent="-457200">
              <a:lnSpc>
                <a:spcPct val="90000"/>
              </a:lnSpc>
              <a:buFont typeface="+mj-lt"/>
              <a:buAutoNum type="arabicPeriod" startAt="12"/>
              <a:defRPr/>
            </a:pPr>
            <a:r>
              <a:rPr lang="en-US" sz="2000" dirty="0" err="1">
                <a:latin typeface="Century Gothic" pitchFamily="34" charset="0"/>
              </a:rPr>
              <a:t>Penyata</a:t>
            </a:r>
            <a:endParaRPr lang="en-US" sz="2000" dirty="0">
              <a:latin typeface="Century Gothic" pitchFamily="34" charset="0"/>
            </a:endParaRPr>
          </a:p>
          <a:p>
            <a:pPr marL="457200" indent="-457200">
              <a:lnSpc>
                <a:spcPct val="90000"/>
              </a:lnSpc>
              <a:buFont typeface="+mj-lt"/>
              <a:buAutoNum type="arabicPeriod" startAt="12"/>
              <a:defRPr/>
            </a:pPr>
            <a:r>
              <a:rPr lang="en-US" sz="2000" dirty="0" err="1">
                <a:latin typeface="Century Gothic" pitchFamily="34" charset="0"/>
              </a:rPr>
              <a:t>Pinjaman</a:t>
            </a:r>
            <a:endParaRPr lang="en-US" sz="2000" dirty="0">
              <a:latin typeface="Century Gothic" pitchFamily="34" charset="0"/>
            </a:endParaRPr>
          </a:p>
          <a:p>
            <a:pPr marL="457200" indent="-457200">
              <a:lnSpc>
                <a:spcPct val="90000"/>
              </a:lnSpc>
              <a:buFont typeface="+mj-lt"/>
              <a:buAutoNum type="arabicPeriod" startAt="12"/>
              <a:defRPr/>
            </a:pPr>
            <a:r>
              <a:rPr lang="en-US" sz="2000" dirty="0">
                <a:latin typeface="Century Gothic" pitchFamily="34" charset="0"/>
              </a:rPr>
              <a:t>Audit </a:t>
            </a:r>
            <a:r>
              <a:rPr lang="en-US" sz="2000" dirty="0" err="1">
                <a:latin typeface="Century Gothic" pitchFamily="34" charset="0"/>
              </a:rPr>
              <a:t>Kewangan</a:t>
            </a:r>
            <a:endParaRPr lang="en-US" sz="2000" dirty="0">
              <a:latin typeface="Century Gothic" pitchFamily="34" charset="0"/>
            </a:endParaRPr>
          </a:p>
          <a:p>
            <a:pPr marL="457200" indent="-457200">
              <a:lnSpc>
                <a:spcPct val="90000"/>
              </a:lnSpc>
              <a:buFont typeface="+mj-lt"/>
              <a:buAutoNum type="arabicPeriod" startAt="12"/>
              <a:defRPr/>
            </a:pPr>
            <a:r>
              <a:rPr lang="en-US" sz="2000" dirty="0" err="1">
                <a:latin typeface="Century Gothic" pitchFamily="34" charset="0"/>
              </a:rPr>
              <a:t>Tanggungan</a:t>
            </a:r>
            <a:r>
              <a:rPr lang="en-US" sz="2000" dirty="0">
                <a:latin typeface="Century Gothic" pitchFamily="34" charset="0"/>
              </a:rPr>
              <a:t>/</a:t>
            </a:r>
            <a:r>
              <a:rPr lang="en-US" sz="2000" dirty="0" err="1">
                <a:latin typeface="Century Gothic" pitchFamily="34" charset="0"/>
              </a:rPr>
              <a:t>Hutang</a:t>
            </a:r>
            <a:endParaRPr lang="en-US" sz="2000" dirty="0">
              <a:latin typeface="Century Gothic" pitchFamily="34" charset="0"/>
            </a:endParaRPr>
          </a:p>
          <a:p>
            <a:pPr marL="457200" indent="-457200">
              <a:lnSpc>
                <a:spcPct val="90000"/>
              </a:lnSpc>
              <a:buFont typeface="+mj-lt"/>
              <a:buAutoNum type="arabicPeriod" startAt="12"/>
              <a:defRPr/>
            </a:pPr>
            <a:r>
              <a:rPr lang="en-US" sz="2000" dirty="0">
                <a:latin typeface="Century Gothic" pitchFamily="34" charset="0"/>
              </a:rPr>
              <a:t>Wang </a:t>
            </a:r>
            <a:r>
              <a:rPr lang="en-US" sz="2000" dirty="0" err="1">
                <a:latin typeface="Century Gothic" pitchFamily="34" charset="0"/>
              </a:rPr>
              <a:t>Pendahuluan</a:t>
            </a:r>
            <a:endParaRPr lang="en-US" sz="2000" dirty="0">
              <a:latin typeface="Century Gothic" pitchFamily="34" charset="0"/>
            </a:endParaRPr>
          </a:p>
          <a:p>
            <a:pPr marL="457200" indent="-457200">
              <a:lnSpc>
                <a:spcPct val="90000"/>
              </a:lnSpc>
              <a:buFont typeface="+mj-lt"/>
              <a:buAutoNum type="arabicPeriod" startAt="12"/>
              <a:defRPr/>
            </a:pPr>
            <a:r>
              <a:rPr lang="en-US" sz="2000" dirty="0" err="1">
                <a:latin typeface="Century Gothic" pitchFamily="34" charset="0"/>
              </a:rPr>
              <a:t>Yuran</a:t>
            </a:r>
            <a:endParaRPr lang="en-US" sz="2000" dirty="0">
              <a:latin typeface="Century Gothic" pitchFamily="34" charset="0"/>
            </a:endParaRPr>
          </a:p>
          <a:p>
            <a:pPr marL="457200" indent="-457200">
              <a:lnSpc>
                <a:spcPct val="90000"/>
              </a:lnSpc>
              <a:buFont typeface="+mj-lt"/>
              <a:buAutoNum type="arabicPeriod" startAt="12"/>
              <a:defRPr/>
            </a:pPr>
            <a:r>
              <a:rPr lang="en-US" sz="2000" dirty="0">
                <a:latin typeface="Century Gothic" pitchFamily="34" charset="0"/>
              </a:rPr>
              <a:t>E-</a:t>
            </a:r>
            <a:r>
              <a:rPr lang="en-US" sz="2000" dirty="0" err="1">
                <a:latin typeface="Century Gothic" pitchFamily="34" charset="0"/>
              </a:rPr>
              <a:t>Perolehan</a:t>
            </a:r>
            <a:endParaRPr lang="en-US" sz="2000" dirty="0">
              <a:latin typeface="Century Gothic" pitchFamily="34" charset="0"/>
            </a:endParaRPr>
          </a:p>
          <a:p>
            <a:pPr marL="457200" indent="-457200">
              <a:lnSpc>
                <a:spcPct val="90000"/>
              </a:lnSpc>
              <a:buFont typeface="+mj-lt"/>
              <a:buAutoNum type="arabicPeriod" startAt="12"/>
              <a:defRPr/>
            </a:pPr>
            <a:r>
              <a:rPr lang="en-US" sz="2000" dirty="0">
                <a:latin typeface="Century Gothic" pitchFamily="34" charset="0"/>
              </a:rPr>
              <a:t>E-SPKB</a:t>
            </a:r>
          </a:p>
          <a:p>
            <a:pPr>
              <a:lnSpc>
                <a:spcPct val="90000"/>
              </a:lnSpc>
              <a:buFont typeface="Wingdings 2" pitchFamily="18" charset="2"/>
              <a:buNone/>
              <a:defRPr/>
            </a:pPr>
            <a:endParaRPr lang="en-US" sz="2400" dirty="0">
              <a:latin typeface="Century Gothic" pitchFamily="34" charset="0"/>
            </a:endParaRPr>
          </a:p>
        </p:txBody>
      </p:sp>
    </p:spTree>
    <p:extLst>
      <p:ext uri="{BB962C8B-B14F-4D97-AF65-F5344CB8AC3E}">
        <p14:creationId xmlns:p14="http://schemas.microsoft.com/office/powerpoint/2010/main" val="824687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itchFamily="34" charset="0"/>
              </a:rPr>
              <a:t>SUMBER MANUSIA (500)</a:t>
            </a:r>
            <a:endParaRPr lang="en-US" sz="4000" b="1" dirty="0"/>
          </a:p>
        </p:txBody>
      </p:sp>
      <p:sp>
        <p:nvSpPr>
          <p:cNvPr id="3" name="Content Placeholder 2"/>
          <p:cNvSpPr>
            <a:spLocks noGrp="1"/>
          </p:cNvSpPr>
          <p:nvPr>
            <p:ph idx="1"/>
          </p:nvPr>
        </p:nvSpPr>
        <p:spPr/>
        <p:txBody>
          <a:bodyPr>
            <a:normAutofit fontScale="92500" lnSpcReduction="10000"/>
          </a:bodyPr>
          <a:lstStyle/>
          <a:p>
            <a:pPr marL="457200" indent="-457200">
              <a:lnSpc>
                <a:spcPct val="80000"/>
              </a:lnSpc>
              <a:buFont typeface="Verdana" pitchFamily="34" charset="0"/>
              <a:buAutoNum type="arabicPeriod"/>
            </a:pPr>
            <a:r>
              <a:rPr lang="en-US" dirty="0" err="1">
                <a:latin typeface="Century Gothic" pitchFamily="34" charset="0"/>
              </a:rPr>
              <a:t>Perjawatan</a:t>
            </a:r>
            <a:endParaRPr lang="en-US" dirty="0">
              <a:latin typeface="Century Gothic" pitchFamily="34" charset="0"/>
            </a:endParaRPr>
          </a:p>
          <a:p>
            <a:pPr marL="457200" indent="-457200">
              <a:lnSpc>
                <a:spcPct val="80000"/>
              </a:lnSpc>
              <a:buFont typeface="Verdana" pitchFamily="34" charset="0"/>
              <a:buAutoNum type="arabicPeriod"/>
            </a:pPr>
            <a:r>
              <a:rPr lang="en-US" dirty="0" err="1">
                <a:latin typeface="Century Gothic" pitchFamily="34" charset="0"/>
              </a:rPr>
              <a:t>Perkhidmatan</a:t>
            </a:r>
            <a:endParaRPr lang="en-US" dirty="0">
              <a:latin typeface="Century Gothic" pitchFamily="34" charset="0"/>
            </a:endParaRPr>
          </a:p>
          <a:p>
            <a:pPr marL="457200" indent="-457200">
              <a:lnSpc>
                <a:spcPct val="80000"/>
              </a:lnSpc>
              <a:buFont typeface="Verdana" pitchFamily="34" charset="0"/>
              <a:buAutoNum type="arabicPeriod"/>
            </a:pPr>
            <a:r>
              <a:rPr lang="en-US" dirty="0">
                <a:latin typeface="Century Gothic" pitchFamily="34" charset="0"/>
              </a:rPr>
              <a:t>Kompetensi</a:t>
            </a:r>
          </a:p>
          <a:p>
            <a:pPr marL="457200" indent="-457200">
              <a:lnSpc>
                <a:spcPct val="80000"/>
              </a:lnSpc>
              <a:buFont typeface="Verdana" pitchFamily="34" charset="0"/>
              <a:buAutoNum type="arabicPeriod"/>
            </a:pPr>
            <a:r>
              <a:rPr lang="en-US" dirty="0" err="1">
                <a:latin typeface="Century Gothic" pitchFamily="34" charset="0"/>
              </a:rPr>
              <a:t>Cuti</a:t>
            </a:r>
            <a:endParaRPr lang="en-US" dirty="0">
              <a:latin typeface="Century Gothic" pitchFamily="34" charset="0"/>
            </a:endParaRPr>
          </a:p>
          <a:p>
            <a:pPr marL="457200" indent="-457200">
              <a:lnSpc>
                <a:spcPct val="80000"/>
              </a:lnSpc>
              <a:buFont typeface="Verdana" pitchFamily="34" charset="0"/>
              <a:buAutoNum type="arabicPeriod"/>
            </a:pPr>
            <a:r>
              <a:rPr lang="en-US" dirty="0" err="1">
                <a:latin typeface="Century Gothic" pitchFamily="34" charset="0"/>
              </a:rPr>
              <a:t>Peperiksaan</a:t>
            </a:r>
            <a:endParaRPr lang="en-US" dirty="0">
              <a:latin typeface="Century Gothic" pitchFamily="34" charset="0"/>
            </a:endParaRPr>
          </a:p>
          <a:p>
            <a:pPr marL="457200" indent="-457200">
              <a:lnSpc>
                <a:spcPct val="80000"/>
              </a:lnSpc>
              <a:buFont typeface="Verdana" pitchFamily="34" charset="0"/>
              <a:buAutoNum type="arabicPeriod"/>
            </a:pPr>
            <a:r>
              <a:rPr lang="en-US" dirty="0" err="1">
                <a:latin typeface="Century Gothic" pitchFamily="34" charset="0"/>
              </a:rPr>
              <a:t>Kursus</a:t>
            </a:r>
            <a:r>
              <a:rPr lang="en-US" dirty="0">
                <a:latin typeface="Century Gothic" pitchFamily="34" charset="0"/>
              </a:rPr>
              <a:t> / </a:t>
            </a:r>
            <a:r>
              <a:rPr lang="en-US" dirty="0" err="1">
                <a:latin typeface="Century Gothic" pitchFamily="34" charset="0"/>
              </a:rPr>
              <a:t>Latihan</a:t>
            </a:r>
            <a:endParaRPr lang="en-US" dirty="0">
              <a:latin typeface="Century Gothic" pitchFamily="34" charset="0"/>
            </a:endParaRPr>
          </a:p>
          <a:p>
            <a:pPr marL="457200" indent="-457200">
              <a:lnSpc>
                <a:spcPct val="80000"/>
              </a:lnSpc>
              <a:buFont typeface="Verdana" pitchFamily="34" charset="0"/>
              <a:buAutoNum type="arabicPeriod"/>
            </a:pPr>
            <a:r>
              <a:rPr lang="en-US" dirty="0" err="1">
                <a:latin typeface="Century Gothic" pitchFamily="34" charset="0"/>
              </a:rPr>
              <a:t>Perhubungan</a:t>
            </a:r>
            <a:r>
              <a:rPr lang="en-US" dirty="0">
                <a:latin typeface="Century Gothic" pitchFamily="34" charset="0"/>
              </a:rPr>
              <a:t> </a:t>
            </a:r>
            <a:r>
              <a:rPr lang="en-US" dirty="0" err="1">
                <a:latin typeface="Century Gothic" pitchFamily="34" charset="0"/>
              </a:rPr>
              <a:t>Pekerja</a:t>
            </a:r>
            <a:endParaRPr lang="en-US" dirty="0">
              <a:latin typeface="Century Gothic" pitchFamily="34" charset="0"/>
            </a:endParaRPr>
          </a:p>
          <a:p>
            <a:pPr marL="457200" indent="-457200">
              <a:lnSpc>
                <a:spcPct val="80000"/>
              </a:lnSpc>
              <a:buFont typeface="Verdana" pitchFamily="34" charset="0"/>
              <a:buAutoNum type="arabicPeriod"/>
            </a:pPr>
            <a:r>
              <a:rPr lang="en-US" dirty="0">
                <a:latin typeface="Century Gothic" pitchFamily="34" charset="0"/>
              </a:rPr>
              <a:t>Pembangunan </a:t>
            </a:r>
            <a:r>
              <a:rPr lang="en-US" dirty="0" err="1">
                <a:latin typeface="Century Gothic" pitchFamily="34" charset="0"/>
              </a:rPr>
              <a:t>Sumber</a:t>
            </a:r>
            <a:r>
              <a:rPr lang="en-US" dirty="0">
                <a:latin typeface="Century Gothic" pitchFamily="34" charset="0"/>
              </a:rPr>
              <a:t> </a:t>
            </a:r>
            <a:r>
              <a:rPr lang="en-US" dirty="0" err="1">
                <a:latin typeface="Century Gothic" pitchFamily="34" charset="0"/>
              </a:rPr>
              <a:t>Manusia</a:t>
            </a:r>
            <a:endParaRPr lang="en-US" dirty="0">
              <a:latin typeface="Century Gothic" pitchFamily="34" charset="0"/>
            </a:endParaRPr>
          </a:p>
          <a:p>
            <a:pPr marL="457200" indent="-457200">
              <a:lnSpc>
                <a:spcPct val="80000"/>
              </a:lnSpc>
              <a:buFont typeface="Verdana" pitchFamily="34" charset="0"/>
              <a:buAutoNum type="arabicPeriod"/>
            </a:pPr>
            <a:r>
              <a:rPr lang="en-US" dirty="0">
                <a:latin typeface="Century Gothic" pitchFamily="34" charset="0"/>
              </a:rPr>
              <a:t>Personal (</a:t>
            </a:r>
            <a:r>
              <a:rPr lang="en-US" dirty="0" err="1">
                <a:latin typeface="Century Gothic" pitchFamily="34" charset="0"/>
              </a:rPr>
              <a:t>Peribadi</a:t>
            </a:r>
            <a:r>
              <a:rPr lang="en-US" dirty="0">
                <a:latin typeface="Century Gothic" pitchFamily="34" charset="0"/>
              </a:rPr>
              <a:t>)</a:t>
            </a:r>
          </a:p>
          <a:p>
            <a:pPr marL="457200" indent="-457200">
              <a:lnSpc>
                <a:spcPct val="80000"/>
              </a:lnSpc>
              <a:buFont typeface="Verdana" pitchFamily="34" charset="0"/>
              <a:buAutoNum type="arabicPeriod"/>
            </a:pPr>
            <a:r>
              <a:rPr lang="en-US" dirty="0" err="1">
                <a:latin typeface="Century Gothic" pitchFamily="34" charset="0"/>
              </a:rPr>
              <a:t>Sistem</a:t>
            </a:r>
            <a:r>
              <a:rPr lang="en-US" dirty="0">
                <a:latin typeface="Century Gothic" pitchFamily="34" charset="0"/>
              </a:rPr>
              <a:t> </a:t>
            </a:r>
            <a:r>
              <a:rPr lang="en-US" dirty="0" err="1">
                <a:latin typeface="Century Gothic" pitchFamily="34" charset="0"/>
              </a:rPr>
              <a:t>Saraan</a:t>
            </a:r>
            <a:endParaRPr lang="en-US" dirty="0">
              <a:latin typeface="Century Gothic" pitchFamily="34" charset="0"/>
            </a:endParaRPr>
          </a:p>
          <a:p>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2155629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normAutofit/>
          </a:bodyPr>
          <a:lstStyle/>
          <a:p>
            <a:r>
              <a:rPr lang="en-US" sz="4000" b="1" dirty="0">
                <a:latin typeface="Century Gothic" pitchFamily="34" charset="0"/>
              </a:rPr>
              <a:t>PENGURUSAN REKOD</a:t>
            </a:r>
            <a:endParaRPr lang="en-US" sz="4000" b="1" dirty="0"/>
          </a:p>
        </p:txBody>
      </p:sp>
      <p:sp>
        <p:nvSpPr>
          <p:cNvPr id="3" name="Content Placeholder 2"/>
          <p:cNvSpPr>
            <a:spLocks noGrp="1"/>
          </p:cNvSpPr>
          <p:nvPr>
            <p:ph idx="1"/>
          </p:nvPr>
        </p:nvSpPr>
        <p:spPr>
          <a:xfrm>
            <a:off x="457200" y="1981200"/>
            <a:ext cx="8229600" cy="4343400"/>
          </a:xfrm>
        </p:spPr>
        <p:txBody>
          <a:bodyPr>
            <a:normAutofit fontScale="92500" lnSpcReduction="20000"/>
          </a:bodyPr>
          <a:lstStyle/>
          <a:p>
            <a:pPr marL="0" indent="0">
              <a:buNone/>
            </a:pPr>
            <a:r>
              <a:rPr lang="en-US" dirty="0" err="1">
                <a:latin typeface="Century Gothic" pitchFamily="34" charset="0"/>
              </a:rPr>
              <a:t>Bidang</a:t>
            </a:r>
            <a:r>
              <a:rPr lang="en-US" dirty="0">
                <a:latin typeface="Century Gothic" pitchFamily="34" charset="0"/>
              </a:rPr>
              <a:t> </a:t>
            </a:r>
            <a:r>
              <a:rPr lang="en-US" dirty="0" err="1">
                <a:latin typeface="Century Gothic" pitchFamily="34" charset="0"/>
              </a:rPr>
              <a:t>pengurusan</a:t>
            </a:r>
            <a:r>
              <a:rPr lang="en-US" dirty="0">
                <a:latin typeface="Century Gothic" pitchFamily="34" charset="0"/>
              </a:rPr>
              <a:t> yang </a:t>
            </a:r>
            <a:r>
              <a:rPr lang="en-US" dirty="0" err="1">
                <a:latin typeface="Century Gothic" pitchFamily="34" charset="0"/>
              </a:rPr>
              <a:t>bertanggungjawab</a:t>
            </a:r>
            <a:r>
              <a:rPr lang="en-US" dirty="0">
                <a:latin typeface="Century Gothic" pitchFamily="34" charset="0"/>
              </a:rPr>
              <a:t> </a:t>
            </a:r>
            <a:r>
              <a:rPr lang="en-US" dirty="0" err="1">
                <a:latin typeface="Century Gothic" pitchFamily="34" charset="0"/>
              </a:rPr>
              <a:t>bagi</a:t>
            </a:r>
            <a:r>
              <a:rPr lang="en-US" dirty="0">
                <a:latin typeface="Century Gothic" pitchFamily="34" charset="0"/>
              </a:rPr>
              <a:t> </a:t>
            </a:r>
            <a:r>
              <a:rPr lang="en-US" dirty="0" err="1">
                <a:latin typeface="Century Gothic" pitchFamily="34" charset="0"/>
              </a:rPr>
              <a:t>kawalan</a:t>
            </a:r>
            <a:r>
              <a:rPr lang="en-US" dirty="0">
                <a:latin typeface="Century Gothic" pitchFamily="34" charset="0"/>
              </a:rPr>
              <a:t> </a:t>
            </a:r>
            <a:r>
              <a:rPr lang="en-US" dirty="0" err="1">
                <a:latin typeface="Century Gothic" pitchFamily="34" charset="0"/>
              </a:rPr>
              <a:t>secara</a:t>
            </a:r>
            <a:r>
              <a:rPr lang="en-US" dirty="0">
                <a:latin typeface="Century Gothic" pitchFamily="34" charset="0"/>
              </a:rPr>
              <a:t> </a:t>
            </a:r>
            <a:r>
              <a:rPr lang="en-US" dirty="0" err="1">
                <a:latin typeface="Century Gothic" pitchFamily="34" charset="0"/>
              </a:rPr>
              <a:t>efisyen</a:t>
            </a:r>
            <a:r>
              <a:rPr lang="en-US" dirty="0">
                <a:latin typeface="Century Gothic" pitchFamily="34" charset="0"/>
              </a:rPr>
              <a:t> </a:t>
            </a:r>
            <a:r>
              <a:rPr lang="en-US" dirty="0" err="1">
                <a:latin typeface="Century Gothic" pitchFamily="34" charset="0"/>
              </a:rPr>
              <a:t>dan</a:t>
            </a:r>
            <a:r>
              <a:rPr lang="en-US" dirty="0">
                <a:latin typeface="Century Gothic" pitchFamily="34" charset="0"/>
              </a:rPr>
              <a:t> </a:t>
            </a:r>
            <a:r>
              <a:rPr lang="en-US" dirty="0" err="1">
                <a:latin typeface="Century Gothic" pitchFamily="34" charset="0"/>
              </a:rPr>
              <a:t>sistematik</a:t>
            </a:r>
            <a:r>
              <a:rPr lang="en-US" dirty="0">
                <a:latin typeface="Century Gothic" pitchFamily="34" charset="0"/>
              </a:rPr>
              <a:t> </a:t>
            </a:r>
            <a:r>
              <a:rPr lang="en-US" dirty="0" err="1">
                <a:latin typeface="Century Gothic" pitchFamily="34" charset="0"/>
              </a:rPr>
              <a:t>ke</a:t>
            </a:r>
            <a:r>
              <a:rPr lang="en-US" dirty="0">
                <a:latin typeface="Century Gothic" pitchFamily="34" charset="0"/>
              </a:rPr>
              <a:t> </a:t>
            </a:r>
            <a:r>
              <a:rPr lang="en-US" dirty="0" err="1">
                <a:latin typeface="Century Gothic" pitchFamily="34" charset="0"/>
              </a:rPr>
              <a:t>atas</a:t>
            </a:r>
            <a:r>
              <a:rPr lang="en-US" dirty="0">
                <a:latin typeface="Century Gothic" pitchFamily="34" charset="0"/>
              </a:rPr>
              <a:t> </a:t>
            </a:r>
            <a:r>
              <a:rPr lang="en-US" dirty="0" err="1">
                <a:latin typeface="Century Gothic" pitchFamily="34" charset="0"/>
              </a:rPr>
              <a:t>pewujudan</a:t>
            </a:r>
            <a:r>
              <a:rPr lang="en-US" dirty="0">
                <a:latin typeface="Century Gothic" pitchFamily="34" charset="0"/>
              </a:rPr>
              <a:t>, </a:t>
            </a:r>
            <a:r>
              <a:rPr lang="en-US" dirty="0" err="1">
                <a:latin typeface="Century Gothic" pitchFamily="34" charset="0"/>
              </a:rPr>
              <a:t>penyenggaraan</a:t>
            </a:r>
            <a:r>
              <a:rPr lang="en-US" dirty="0">
                <a:latin typeface="Century Gothic" pitchFamily="34" charset="0"/>
              </a:rPr>
              <a:t> </a:t>
            </a:r>
            <a:r>
              <a:rPr lang="en-US" dirty="0" err="1">
                <a:latin typeface="Century Gothic" pitchFamily="34" charset="0"/>
              </a:rPr>
              <a:t>dan</a:t>
            </a:r>
            <a:r>
              <a:rPr lang="en-US" dirty="0">
                <a:latin typeface="Century Gothic" pitchFamily="34" charset="0"/>
              </a:rPr>
              <a:t> </a:t>
            </a:r>
            <a:r>
              <a:rPr lang="en-US" dirty="0" err="1">
                <a:latin typeface="Century Gothic" pitchFamily="34" charset="0"/>
              </a:rPr>
              <a:t>pelupusan</a:t>
            </a:r>
            <a:r>
              <a:rPr lang="en-US" dirty="0">
                <a:latin typeface="Century Gothic" pitchFamily="34" charset="0"/>
              </a:rPr>
              <a:t> </a:t>
            </a:r>
            <a:r>
              <a:rPr lang="en-US" dirty="0" err="1">
                <a:latin typeface="Century Gothic" pitchFamily="34" charset="0"/>
              </a:rPr>
              <a:t>rekod</a:t>
            </a:r>
            <a:r>
              <a:rPr lang="en-US" dirty="0">
                <a:latin typeface="Century Gothic" pitchFamily="34" charset="0"/>
              </a:rPr>
              <a:t>. </a:t>
            </a:r>
            <a:r>
              <a:rPr lang="en-US" dirty="0" err="1">
                <a:latin typeface="Century Gothic" pitchFamily="34" charset="0"/>
              </a:rPr>
              <a:t>Kawalan</a:t>
            </a:r>
            <a:r>
              <a:rPr lang="en-US" dirty="0">
                <a:latin typeface="Century Gothic" pitchFamily="34" charset="0"/>
              </a:rPr>
              <a:t> </a:t>
            </a:r>
            <a:r>
              <a:rPr lang="en-US" dirty="0" err="1">
                <a:latin typeface="Century Gothic" pitchFamily="34" charset="0"/>
              </a:rPr>
              <a:t>ini</a:t>
            </a:r>
            <a:r>
              <a:rPr lang="en-US" dirty="0">
                <a:latin typeface="Century Gothic" pitchFamily="34" charset="0"/>
              </a:rPr>
              <a:t> </a:t>
            </a:r>
            <a:r>
              <a:rPr lang="en-US" dirty="0" err="1">
                <a:latin typeface="Century Gothic" pitchFamily="34" charset="0"/>
              </a:rPr>
              <a:t>termasuk</a:t>
            </a:r>
            <a:r>
              <a:rPr lang="en-US" dirty="0">
                <a:latin typeface="Century Gothic" pitchFamily="34" charset="0"/>
              </a:rPr>
              <a:t> proses </a:t>
            </a:r>
            <a:r>
              <a:rPr lang="en-US" dirty="0" err="1">
                <a:latin typeface="Century Gothic" pitchFamily="34" charset="0"/>
              </a:rPr>
              <a:t>penawanan</a:t>
            </a:r>
            <a:r>
              <a:rPr lang="en-US" dirty="0">
                <a:latin typeface="Century Gothic" pitchFamily="34" charset="0"/>
              </a:rPr>
              <a:t> </a:t>
            </a:r>
            <a:r>
              <a:rPr lang="en-US" dirty="0" err="1">
                <a:latin typeface="Century Gothic" pitchFamily="34" charset="0"/>
              </a:rPr>
              <a:t>bukti</a:t>
            </a:r>
            <a:r>
              <a:rPr lang="en-US" dirty="0">
                <a:latin typeface="Century Gothic" pitchFamily="34" charset="0"/>
              </a:rPr>
              <a:t> </a:t>
            </a:r>
            <a:r>
              <a:rPr lang="en-US" dirty="0" err="1">
                <a:latin typeface="Century Gothic" pitchFamily="34" charset="0"/>
              </a:rPr>
              <a:t>dan</a:t>
            </a:r>
            <a:r>
              <a:rPr lang="en-US" dirty="0">
                <a:latin typeface="Century Gothic" pitchFamily="34" charset="0"/>
              </a:rPr>
              <a:t> </a:t>
            </a:r>
            <a:r>
              <a:rPr lang="en-US" dirty="0" err="1">
                <a:latin typeface="Century Gothic" pitchFamily="34" charset="0"/>
              </a:rPr>
              <a:t>maklumat</a:t>
            </a:r>
            <a:r>
              <a:rPr lang="en-US" dirty="0">
                <a:latin typeface="Century Gothic" pitchFamily="34" charset="0"/>
              </a:rPr>
              <a:t> </a:t>
            </a:r>
            <a:r>
              <a:rPr lang="en-US" dirty="0" err="1">
                <a:latin typeface="Century Gothic" pitchFamily="34" charset="0"/>
              </a:rPr>
              <a:t>mengenai</a:t>
            </a:r>
            <a:r>
              <a:rPr lang="en-US" dirty="0">
                <a:latin typeface="Century Gothic" pitchFamily="34" charset="0"/>
              </a:rPr>
              <a:t> </a:t>
            </a:r>
            <a:r>
              <a:rPr lang="en-US" dirty="0" err="1">
                <a:latin typeface="Century Gothic" pitchFamily="34" charset="0"/>
              </a:rPr>
              <a:t>aktiviti</a:t>
            </a:r>
            <a:r>
              <a:rPr lang="en-US" dirty="0">
                <a:latin typeface="Century Gothic" pitchFamily="34" charset="0"/>
              </a:rPr>
              <a:t> </a:t>
            </a:r>
            <a:r>
              <a:rPr lang="en-US" dirty="0" err="1">
                <a:latin typeface="Century Gothic" pitchFamily="34" charset="0"/>
              </a:rPr>
              <a:t>dan</a:t>
            </a:r>
            <a:r>
              <a:rPr lang="en-US" dirty="0">
                <a:latin typeface="Century Gothic" pitchFamily="34" charset="0"/>
              </a:rPr>
              <a:t> </a:t>
            </a:r>
            <a:r>
              <a:rPr lang="en-US" dirty="0" err="1">
                <a:latin typeface="Century Gothic" pitchFamily="34" charset="0"/>
              </a:rPr>
              <a:t>transaksi</a:t>
            </a:r>
            <a:r>
              <a:rPr lang="en-US" dirty="0">
                <a:latin typeface="Century Gothic" pitchFamily="34" charset="0"/>
              </a:rPr>
              <a:t> </a:t>
            </a:r>
            <a:r>
              <a:rPr lang="en-US" dirty="0" err="1">
                <a:latin typeface="Century Gothic" pitchFamily="34" charset="0"/>
              </a:rPr>
              <a:t>urusan</a:t>
            </a:r>
            <a:r>
              <a:rPr lang="en-US" dirty="0">
                <a:latin typeface="Century Gothic" pitchFamily="34" charset="0"/>
              </a:rPr>
              <a:t> </a:t>
            </a:r>
            <a:r>
              <a:rPr lang="en-US" dirty="0" err="1">
                <a:latin typeface="Century Gothic" pitchFamily="34" charset="0"/>
              </a:rPr>
              <a:t>organisasi</a:t>
            </a:r>
            <a:r>
              <a:rPr lang="en-US" dirty="0">
                <a:latin typeface="Century Gothic" pitchFamily="34" charset="0"/>
              </a:rPr>
              <a:t> </a:t>
            </a:r>
            <a:r>
              <a:rPr lang="en-US" dirty="0" err="1">
                <a:latin typeface="Century Gothic" pitchFamily="34" charset="0"/>
              </a:rPr>
              <a:t>dalam</a:t>
            </a:r>
            <a:r>
              <a:rPr lang="en-US" dirty="0">
                <a:latin typeface="Century Gothic" pitchFamily="34" charset="0"/>
              </a:rPr>
              <a:t> </a:t>
            </a:r>
            <a:r>
              <a:rPr lang="en-US" dirty="0" err="1">
                <a:latin typeface="Century Gothic" pitchFamily="34" charset="0"/>
              </a:rPr>
              <a:t>bentuk</a:t>
            </a:r>
            <a:r>
              <a:rPr lang="en-US" dirty="0">
                <a:latin typeface="Century Gothic" pitchFamily="34" charset="0"/>
              </a:rPr>
              <a:t> </a:t>
            </a:r>
            <a:r>
              <a:rPr lang="en-US" dirty="0" err="1">
                <a:latin typeface="Century Gothic" pitchFamily="34" charset="0"/>
              </a:rPr>
              <a:t>rekod</a:t>
            </a:r>
            <a:r>
              <a:rPr lang="en-US" dirty="0">
                <a:latin typeface="Century Gothic" pitchFamily="34" charset="0"/>
              </a:rPr>
              <a:t>.</a:t>
            </a:r>
          </a:p>
          <a:p>
            <a:pPr marL="0" indent="0">
              <a:buNone/>
            </a:pPr>
            <a:endParaRPr lang="en-US" dirty="0">
              <a:latin typeface="Century Gothic" pitchFamily="34" charset="0"/>
            </a:endParaRPr>
          </a:p>
          <a:p>
            <a:pPr marL="0" indent="0" algn="r">
              <a:buNone/>
            </a:pPr>
            <a:r>
              <a:rPr lang="en-US" dirty="0">
                <a:latin typeface="Century Gothic" pitchFamily="34" charset="0"/>
              </a:rPr>
              <a:t>MS 2223-1:2015,Bhg 1, </a:t>
            </a:r>
            <a:r>
              <a:rPr lang="en-US" dirty="0" err="1">
                <a:latin typeface="Century Gothic" pitchFamily="34" charset="0"/>
              </a:rPr>
              <a:t>Klausa</a:t>
            </a:r>
            <a:r>
              <a:rPr lang="en-US" dirty="0">
                <a:latin typeface="Century Gothic" pitchFamily="34" charset="0"/>
              </a:rPr>
              <a:t> 3</a:t>
            </a:r>
            <a:endParaRPr lang="en-US" dirty="0"/>
          </a:p>
        </p:txBody>
      </p:sp>
      <p:pic>
        <p:nvPicPr>
          <p:cNvPr id="6"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itchFamily="34" charset="0"/>
              </a:rPr>
              <a:t>CONTOH (400)</a:t>
            </a:r>
            <a:endParaRPr lang="en-US" sz="4000" b="1" dirty="0"/>
          </a:p>
        </p:txBody>
      </p:sp>
      <p:sp>
        <p:nvSpPr>
          <p:cNvPr id="3" name="Content Placeholder 2"/>
          <p:cNvSpPr>
            <a:spLocks noGrp="1"/>
          </p:cNvSpPr>
          <p:nvPr>
            <p:ph idx="1"/>
          </p:nvPr>
        </p:nvSpPr>
        <p:spPr>
          <a:xfrm>
            <a:off x="457200" y="1600200"/>
            <a:ext cx="8153400" cy="4525963"/>
          </a:xfrm>
        </p:spPr>
        <p:txBody>
          <a:bodyPr>
            <a:normAutofit/>
          </a:bodyPr>
          <a:lstStyle/>
          <a:p>
            <a:pPr>
              <a:buNone/>
            </a:pPr>
            <a:r>
              <a:rPr lang="en-US" sz="2000" dirty="0">
                <a:solidFill>
                  <a:srgbClr val="FF0000"/>
                </a:solidFill>
                <a:latin typeface="Century Gothic" pitchFamily="34" charset="0"/>
              </a:rPr>
              <a:t>400	</a:t>
            </a:r>
            <a:r>
              <a:rPr lang="en-US" sz="2000" dirty="0" err="1">
                <a:solidFill>
                  <a:srgbClr val="FF0000"/>
                </a:solidFill>
                <a:latin typeface="Century Gothic" pitchFamily="34" charset="0"/>
              </a:rPr>
              <a:t>Kewangan</a:t>
            </a:r>
            <a:endParaRPr lang="en-US" sz="2000" dirty="0">
              <a:solidFill>
                <a:srgbClr val="FF0000"/>
              </a:solidFill>
              <a:latin typeface="Century Gothic" pitchFamily="34" charset="0"/>
            </a:endParaRPr>
          </a:p>
          <a:p>
            <a:pPr>
              <a:buNone/>
            </a:pPr>
            <a:r>
              <a:rPr lang="en-US" sz="2000" dirty="0">
                <a:solidFill>
                  <a:srgbClr val="FF0000"/>
                </a:solidFill>
                <a:latin typeface="Century Gothic" pitchFamily="34" charset="0"/>
              </a:rPr>
              <a:t>		</a:t>
            </a:r>
            <a:r>
              <a:rPr lang="en-US" sz="2000" b="1" dirty="0">
                <a:solidFill>
                  <a:schemeClr val="tx2">
                    <a:lumMod val="60000"/>
                    <a:lumOff val="40000"/>
                  </a:schemeClr>
                </a:solidFill>
                <a:latin typeface="Century Gothic" pitchFamily="34" charset="0"/>
              </a:rPr>
              <a:t>400-9	</a:t>
            </a:r>
            <a:r>
              <a:rPr lang="en-US" sz="2000" b="1" dirty="0" err="1">
                <a:solidFill>
                  <a:schemeClr val="tx2">
                    <a:lumMod val="60000"/>
                    <a:lumOff val="40000"/>
                  </a:schemeClr>
                </a:solidFill>
                <a:latin typeface="Century Gothic" pitchFamily="34" charset="0"/>
              </a:rPr>
              <a:t>Elaun</a:t>
            </a:r>
            <a:endParaRPr lang="en-US" sz="2000" b="1" dirty="0">
              <a:solidFill>
                <a:schemeClr val="tx2">
                  <a:lumMod val="60000"/>
                  <a:lumOff val="40000"/>
                </a:schemeClr>
              </a:solidFill>
              <a:latin typeface="Century Gothic" pitchFamily="34" charset="0"/>
            </a:endParaRPr>
          </a:p>
          <a:p>
            <a:pPr>
              <a:buNone/>
            </a:pPr>
            <a:r>
              <a:rPr lang="en-US" sz="2000" dirty="0">
                <a:latin typeface="Century Gothic" pitchFamily="34" charset="0"/>
              </a:rPr>
              <a:t>			</a:t>
            </a:r>
            <a:r>
              <a:rPr lang="en-US" sz="2000" b="1" dirty="0">
                <a:solidFill>
                  <a:srgbClr val="00B050"/>
                </a:solidFill>
                <a:latin typeface="Century Gothic" pitchFamily="34" charset="0"/>
              </a:rPr>
              <a:t>400-9/1 </a:t>
            </a:r>
            <a:r>
              <a:rPr lang="en-US" sz="2000" b="1" dirty="0" err="1">
                <a:solidFill>
                  <a:srgbClr val="00B050"/>
                </a:solidFill>
                <a:latin typeface="Century Gothic" pitchFamily="34" charset="0"/>
              </a:rPr>
              <a:t>Elaun</a:t>
            </a:r>
            <a:r>
              <a:rPr lang="en-US" sz="2000" b="1" dirty="0">
                <a:solidFill>
                  <a:srgbClr val="00B050"/>
                </a:solidFill>
                <a:latin typeface="Century Gothic" pitchFamily="34" charset="0"/>
              </a:rPr>
              <a:t> </a:t>
            </a:r>
            <a:r>
              <a:rPr lang="en-US" sz="2000" b="1" dirty="0" err="1">
                <a:solidFill>
                  <a:srgbClr val="00B050"/>
                </a:solidFill>
                <a:latin typeface="Century Gothic" pitchFamily="34" charset="0"/>
              </a:rPr>
              <a:t>Perjalanan</a:t>
            </a:r>
            <a:endParaRPr lang="en-US" sz="2000" b="1" dirty="0">
              <a:solidFill>
                <a:srgbClr val="00B050"/>
              </a:solidFill>
              <a:latin typeface="Century Gothic" pitchFamily="34" charset="0"/>
            </a:endParaRPr>
          </a:p>
          <a:p>
            <a:pPr>
              <a:buNone/>
            </a:pPr>
            <a:r>
              <a:rPr lang="en-US" sz="2000" dirty="0">
                <a:latin typeface="Century Gothic" pitchFamily="34" charset="0"/>
              </a:rPr>
              <a:t>				 400-9/1/1 </a:t>
            </a:r>
            <a:r>
              <a:rPr lang="en-US" sz="2000" dirty="0" err="1">
                <a:latin typeface="Century Gothic" pitchFamily="34" charset="0"/>
              </a:rPr>
              <a:t>Elaun</a:t>
            </a:r>
            <a:r>
              <a:rPr lang="en-US" sz="2000" dirty="0">
                <a:latin typeface="Century Gothic" pitchFamily="34" charset="0"/>
              </a:rPr>
              <a:t> </a:t>
            </a:r>
            <a:r>
              <a:rPr lang="en-US" sz="2000" dirty="0" err="1">
                <a:latin typeface="Century Gothic" pitchFamily="34" charset="0"/>
              </a:rPr>
              <a:t>Perjalanan</a:t>
            </a:r>
            <a:r>
              <a:rPr lang="en-US" sz="2000" dirty="0">
                <a:latin typeface="Century Gothic" pitchFamily="34" charset="0"/>
              </a:rPr>
              <a:t> </a:t>
            </a:r>
            <a:r>
              <a:rPr lang="en-US" sz="2000" dirty="0" err="1">
                <a:latin typeface="Century Gothic" pitchFamily="34" charset="0"/>
              </a:rPr>
              <a:t>Dalam</a:t>
            </a:r>
            <a:r>
              <a:rPr lang="en-US" sz="2000" dirty="0">
                <a:latin typeface="Century Gothic" pitchFamily="34" charset="0"/>
              </a:rPr>
              <a:t> </a:t>
            </a:r>
            <a:r>
              <a:rPr lang="en-US" sz="2000" dirty="0" err="1">
                <a:latin typeface="Century Gothic" pitchFamily="34" charset="0"/>
              </a:rPr>
              <a:t>Negeri</a:t>
            </a:r>
            <a:endParaRPr lang="en-US" sz="2000" dirty="0">
              <a:latin typeface="Century Gothic" pitchFamily="34" charset="0"/>
            </a:endParaRPr>
          </a:p>
          <a:p>
            <a:pPr>
              <a:buNone/>
            </a:pPr>
            <a:r>
              <a:rPr lang="en-US" sz="2000" dirty="0">
                <a:latin typeface="Century Gothic" pitchFamily="34" charset="0"/>
              </a:rPr>
              <a:t>				 400-9/1/2 </a:t>
            </a:r>
            <a:r>
              <a:rPr lang="en-US" sz="2000" dirty="0" err="1">
                <a:latin typeface="Century Gothic" pitchFamily="34" charset="0"/>
              </a:rPr>
              <a:t>Elaun</a:t>
            </a:r>
            <a:r>
              <a:rPr lang="en-US" sz="2000" dirty="0">
                <a:latin typeface="Century Gothic" pitchFamily="34" charset="0"/>
              </a:rPr>
              <a:t> </a:t>
            </a:r>
            <a:r>
              <a:rPr lang="en-US" sz="2000" dirty="0" err="1">
                <a:latin typeface="Century Gothic" pitchFamily="34" charset="0"/>
              </a:rPr>
              <a:t>Perjalanan</a:t>
            </a:r>
            <a:r>
              <a:rPr lang="en-US" sz="2000" dirty="0">
                <a:latin typeface="Century Gothic" pitchFamily="34" charset="0"/>
              </a:rPr>
              <a:t> </a:t>
            </a:r>
            <a:r>
              <a:rPr lang="en-US" sz="2000" dirty="0" err="1">
                <a:latin typeface="Century Gothic" pitchFamily="34" charset="0"/>
              </a:rPr>
              <a:t>Luar</a:t>
            </a:r>
            <a:r>
              <a:rPr lang="en-US" sz="2000" dirty="0">
                <a:latin typeface="Century Gothic" pitchFamily="34" charset="0"/>
              </a:rPr>
              <a:t> </a:t>
            </a:r>
            <a:r>
              <a:rPr lang="en-US" sz="2000" dirty="0" err="1">
                <a:latin typeface="Century Gothic" pitchFamily="34" charset="0"/>
              </a:rPr>
              <a:t>Negeri</a:t>
            </a:r>
            <a:r>
              <a:rPr lang="en-US" sz="2000" dirty="0">
                <a:latin typeface="Century Gothic" pitchFamily="34" charset="0"/>
              </a:rPr>
              <a:t>  </a:t>
            </a:r>
          </a:p>
          <a:p>
            <a:pPr>
              <a:buNone/>
            </a:pPr>
            <a:r>
              <a:rPr lang="en-US" sz="2000" dirty="0">
                <a:latin typeface="Century Gothic" pitchFamily="34" charset="0"/>
              </a:rPr>
              <a:t>			</a:t>
            </a:r>
          </a:p>
          <a:p>
            <a:pPr>
              <a:buNone/>
            </a:pPr>
            <a:r>
              <a:rPr lang="en-US" sz="2000" b="1" dirty="0">
                <a:solidFill>
                  <a:srgbClr val="00B050"/>
                </a:solidFill>
                <a:latin typeface="Century Gothic" pitchFamily="34" charset="0"/>
              </a:rPr>
              <a:t>			400-9/2  </a:t>
            </a:r>
            <a:r>
              <a:rPr lang="en-US" sz="2000" b="1" dirty="0" err="1">
                <a:solidFill>
                  <a:srgbClr val="00B050"/>
                </a:solidFill>
                <a:latin typeface="Century Gothic" pitchFamily="34" charset="0"/>
              </a:rPr>
              <a:t>Elaun</a:t>
            </a:r>
            <a:r>
              <a:rPr lang="en-US" sz="2000" b="1" dirty="0">
                <a:solidFill>
                  <a:srgbClr val="00B050"/>
                </a:solidFill>
                <a:latin typeface="Century Gothic" pitchFamily="34" charset="0"/>
              </a:rPr>
              <a:t> </a:t>
            </a:r>
            <a:r>
              <a:rPr lang="en-US" sz="2000" b="1" dirty="0" err="1">
                <a:solidFill>
                  <a:srgbClr val="00B050"/>
                </a:solidFill>
                <a:latin typeface="Century Gothic" pitchFamily="34" charset="0"/>
              </a:rPr>
              <a:t>Pakaian</a:t>
            </a:r>
            <a:endParaRPr lang="en-US" sz="2000" b="1" dirty="0">
              <a:solidFill>
                <a:srgbClr val="00B050"/>
              </a:solidFill>
              <a:latin typeface="Century Gothic" pitchFamily="34" charset="0"/>
            </a:endParaRPr>
          </a:p>
          <a:p>
            <a:pPr>
              <a:buNone/>
            </a:pPr>
            <a:endParaRPr lang="en-US" sz="2000" b="1" dirty="0">
              <a:solidFill>
                <a:srgbClr val="00B050"/>
              </a:solidFill>
              <a:latin typeface="Century Gothic" pitchFamily="34" charset="0"/>
            </a:endParaRPr>
          </a:p>
          <a:p>
            <a:pPr>
              <a:buNone/>
            </a:pPr>
            <a:r>
              <a:rPr lang="en-US" sz="2000" dirty="0">
                <a:solidFill>
                  <a:srgbClr val="FF0000"/>
                </a:solidFill>
                <a:latin typeface="Century Gothic" pitchFamily="34" charset="0"/>
              </a:rPr>
              <a:t>		</a:t>
            </a:r>
            <a:r>
              <a:rPr lang="en-US" sz="2000" b="1" dirty="0">
                <a:solidFill>
                  <a:schemeClr val="tx2">
                    <a:lumMod val="60000"/>
                    <a:lumOff val="40000"/>
                  </a:schemeClr>
                </a:solidFill>
                <a:latin typeface="Century Gothic" pitchFamily="34" charset="0"/>
              </a:rPr>
              <a:t>400-10	</a:t>
            </a:r>
            <a:r>
              <a:rPr lang="en-US" sz="2000" b="1" dirty="0" err="1">
                <a:solidFill>
                  <a:schemeClr val="tx2">
                    <a:lumMod val="60000"/>
                    <a:lumOff val="40000"/>
                  </a:schemeClr>
                </a:solidFill>
                <a:latin typeface="Century Gothic" pitchFamily="34" charset="0"/>
              </a:rPr>
              <a:t>Penurunan</a:t>
            </a:r>
            <a:r>
              <a:rPr lang="en-US" sz="2000" b="1" dirty="0">
                <a:solidFill>
                  <a:schemeClr val="tx2">
                    <a:lumMod val="60000"/>
                    <a:lumOff val="40000"/>
                  </a:schemeClr>
                </a:solidFill>
                <a:latin typeface="Century Gothic" pitchFamily="34" charset="0"/>
              </a:rPr>
              <a:t> </a:t>
            </a:r>
            <a:r>
              <a:rPr lang="en-US" sz="2000" b="1" dirty="0" err="1">
                <a:solidFill>
                  <a:schemeClr val="tx2">
                    <a:lumMod val="60000"/>
                    <a:lumOff val="40000"/>
                  </a:schemeClr>
                </a:solidFill>
                <a:latin typeface="Century Gothic" pitchFamily="34" charset="0"/>
              </a:rPr>
              <a:t>Kuasa</a:t>
            </a:r>
            <a:endParaRPr lang="en-US" sz="2000" b="1" dirty="0">
              <a:solidFill>
                <a:schemeClr val="tx2">
                  <a:lumMod val="60000"/>
                  <a:lumOff val="40000"/>
                </a:schemeClr>
              </a:solidFill>
              <a:latin typeface="Century Gothic" pitchFamily="34" charset="0"/>
            </a:endParaRPr>
          </a:p>
          <a:p>
            <a:pPr marL="0" indent="0">
              <a:buNone/>
            </a:pPr>
            <a:r>
              <a:rPr lang="en-US" sz="2000" b="1" dirty="0">
                <a:solidFill>
                  <a:schemeClr val="tx2">
                    <a:lumMod val="60000"/>
                    <a:lumOff val="40000"/>
                  </a:schemeClr>
                </a:solidFill>
                <a:latin typeface="Century Gothic" pitchFamily="34" charset="0"/>
              </a:rPr>
              <a:t>		</a:t>
            </a:r>
            <a:r>
              <a:rPr lang="en-MY" sz="2000" b="1" dirty="0">
                <a:solidFill>
                  <a:srgbClr val="00B050"/>
                </a:solidFill>
              </a:rPr>
              <a:t>400-10/1 </a:t>
            </a:r>
            <a:r>
              <a:rPr lang="en-MY" sz="2000" b="1" dirty="0" err="1">
                <a:solidFill>
                  <a:srgbClr val="00B050"/>
                </a:solidFill>
              </a:rPr>
              <a:t>Arahan</a:t>
            </a:r>
            <a:r>
              <a:rPr lang="en-MY" sz="2000" b="1" dirty="0">
                <a:solidFill>
                  <a:srgbClr val="00B050"/>
                </a:solidFill>
              </a:rPr>
              <a:t> </a:t>
            </a:r>
            <a:r>
              <a:rPr lang="en-MY" sz="2000" b="1" dirty="0" err="1">
                <a:solidFill>
                  <a:srgbClr val="00B050"/>
                </a:solidFill>
              </a:rPr>
              <a:t>Perbendaharaan</a:t>
            </a:r>
            <a:r>
              <a:rPr lang="en-MY" sz="2000" b="1" dirty="0">
                <a:solidFill>
                  <a:srgbClr val="00B050"/>
                </a:solidFill>
              </a:rPr>
              <a:t> 11 &amp; 69</a:t>
            </a:r>
            <a:endParaRPr lang="en-US" sz="2000" dirty="0">
              <a:solidFill>
                <a:srgbClr val="00B050"/>
              </a:solidFill>
            </a:endParaRPr>
          </a:p>
          <a:p>
            <a:pPr marL="0" indent="0">
              <a:buNone/>
            </a:pPr>
            <a:r>
              <a:rPr lang="en-MY" sz="2000" dirty="0"/>
              <a:t>			400-10/1/1    </a:t>
            </a:r>
            <a:r>
              <a:rPr lang="ms-MY" sz="2000" dirty="0"/>
              <a:t>Perwakilan Kuasa - Pentadbiran</a:t>
            </a:r>
            <a:endParaRPr lang="en-US" sz="2000" dirty="0"/>
          </a:p>
          <a:p>
            <a:pPr marL="0" indent="0">
              <a:buNone/>
            </a:pPr>
            <a:r>
              <a:rPr lang="ms-MY" sz="2000" dirty="0"/>
              <a:t>			400-10/1/2    Perwakilan Kuasa –Ketua PTJ</a:t>
            </a:r>
            <a:endParaRPr lang="en-US" sz="2000" dirty="0"/>
          </a:p>
          <a:p>
            <a:pPr>
              <a:buNone/>
            </a:pPr>
            <a:endParaRPr lang="en-US" sz="2000" b="1" dirty="0">
              <a:solidFill>
                <a:schemeClr val="tx2">
                  <a:lumMod val="60000"/>
                  <a:lumOff val="40000"/>
                </a:schemeClr>
              </a:solidFill>
              <a:latin typeface="Century Gothic" pitchFamily="34" charset="0"/>
            </a:endParaRPr>
          </a:p>
          <a:p>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2651284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fontScale="90000"/>
          </a:bodyPr>
          <a:lstStyle/>
          <a:p>
            <a:r>
              <a:rPr lang="en-US" b="1" dirty="0">
                <a:latin typeface="Century Gothic" pitchFamily="34" charset="0"/>
              </a:rPr>
              <a:t>KLASIFIKASI FAIL </a:t>
            </a:r>
            <a:br>
              <a:rPr lang="en-US" b="1" dirty="0">
                <a:latin typeface="Century Gothic" pitchFamily="34" charset="0"/>
              </a:rPr>
            </a:br>
            <a:r>
              <a:rPr lang="en-US" b="1" dirty="0">
                <a:latin typeface="Century Gothic" pitchFamily="34" charset="0"/>
              </a:rPr>
              <a:t>(FUNGSIAN)</a:t>
            </a:r>
            <a:endParaRPr lang="en-US" b="1"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2311522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itchFamily="34" charset="0"/>
              </a:rPr>
              <a:t>URUSAN FUNGSIAN </a:t>
            </a:r>
            <a:endParaRPr lang="en-US" sz="4000" b="1"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
            </a:pPr>
            <a:r>
              <a:rPr lang="en-US" dirty="0" err="1">
                <a:latin typeface="Century Gothic" pitchFamily="34" charset="0"/>
              </a:rPr>
              <a:t>Mengikut</a:t>
            </a:r>
            <a:r>
              <a:rPr lang="en-US" dirty="0">
                <a:latin typeface="Century Gothic" pitchFamily="34" charset="0"/>
              </a:rPr>
              <a:t> </a:t>
            </a:r>
            <a:r>
              <a:rPr lang="en-US" dirty="0" err="1">
                <a:latin typeface="Century Gothic" pitchFamily="34" charset="0"/>
              </a:rPr>
              <a:t>Fungsi</a:t>
            </a:r>
            <a:r>
              <a:rPr lang="en-US" dirty="0">
                <a:latin typeface="Century Gothic" pitchFamily="34" charset="0"/>
              </a:rPr>
              <a:t>, </a:t>
            </a:r>
            <a:r>
              <a:rPr lang="en-US" dirty="0" err="1">
                <a:latin typeface="Century Gothic" pitchFamily="34" charset="0"/>
              </a:rPr>
              <a:t>aktiviti</a:t>
            </a:r>
            <a:r>
              <a:rPr lang="en-US" dirty="0">
                <a:latin typeface="Century Gothic" pitchFamily="34" charset="0"/>
              </a:rPr>
              <a:t> </a:t>
            </a:r>
            <a:r>
              <a:rPr lang="en-US" dirty="0" err="1">
                <a:latin typeface="Century Gothic" pitchFamily="34" charset="0"/>
              </a:rPr>
              <a:t>khusus</a:t>
            </a:r>
            <a:r>
              <a:rPr lang="en-US" dirty="0">
                <a:latin typeface="Century Gothic" pitchFamily="34" charset="0"/>
              </a:rPr>
              <a:t> </a:t>
            </a:r>
            <a:r>
              <a:rPr lang="en-US" dirty="0" err="1">
                <a:latin typeface="Century Gothic" pitchFamily="34" charset="0"/>
              </a:rPr>
              <a:t>Jabatan</a:t>
            </a:r>
            <a:endParaRPr lang="en-US" dirty="0">
              <a:latin typeface="Century Gothic" pitchFamily="34" charset="0"/>
            </a:endParaRPr>
          </a:p>
          <a:p>
            <a:pPr>
              <a:buFont typeface="Wingdings" pitchFamily="2" charset="2"/>
              <a:buChar char="§"/>
            </a:pPr>
            <a:r>
              <a:rPr lang="en-US" dirty="0" err="1">
                <a:latin typeface="Century Gothic" pitchFamily="34" charset="0"/>
              </a:rPr>
              <a:t>Ia</a:t>
            </a:r>
            <a:r>
              <a:rPr lang="en-US" dirty="0">
                <a:latin typeface="Century Gothic" pitchFamily="34" charset="0"/>
              </a:rPr>
              <a:t> </a:t>
            </a:r>
            <a:r>
              <a:rPr lang="en-US" dirty="0" err="1">
                <a:latin typeface="Century Gothic" pitchFamily="34" charset="0"/>
              </a:rPr>
              <a:t>berbeza</a:t>
            </a:r>
            <a:r>
              <a:rPr lang="en-US" dirty="0">
                <a:latin typeface="Century Gothic" pitchFamily="34" charset="0"/>
              </a:rPr>
              <a:t> </a:t>
            </a:r>
            <a:r>
              <a:rPr lang="en-US" dirty="0" err="1">
                <a:latin typeface="Century Gothic" pitchFamily="34" charset="0"/>
              </a:rPr>
              <a:t>diantara</a:t>
            </a:r>
            <a:r>
              <a:rPr lang="en-US" dirty="0">
                <a:latin typeface="Century Gothic" pitchFamily="34" charset="0"/>
              </a:rPr>
              <a:t> </a:t>
            </a:r>
            <a:r>
              <a:rPr lang="en-US" dirty="0" err="1">
                <a:latin typeface="Century Gothic" pitchFamily="34" charset="0"/>
              </a:rPr>
              <a:t>setiap</a:t>
            </a:r>
            <a:r>
              <a:rPr lang="en-US" dirty="0">
                <a:latin typeface="Century Gothic" pitchFamily="34" charset="0"/>
              </a:rPr>
              <a:t> </a:t>
            </a:r>
            <a:r>
              <a:rPr lang="en-US" dirty="0" err="1">
                <a:latin typeface="Century Gothic" pitchFamily="34" charset="0"/>
              </a:rPr>
              <a:t>organisasi</a:t>
            </a:r>
            <a:r>
              <a:rPr lang="en-US" dirty="0">
                <a:latin typeface="Century Gothic" pitchFamily="34" charset="0"/>
              </a:rPr>
              <a:t> </a:t>
            </a:r>
            <a:r>
              <a:rPr lang="en-US" dirty="0" err="1">
                <a:latin typeface="Century Gothic" pitchFamily="34" charset="0"/>
              </a:rPr>
              <a:t>dalam</a:t>
            </a:r>
            <a:r>
              <a:rPr lang="en-US" dirty="0">
                <a:latin typeface="Century Gothic" pitchFamily="34" charset="0"/>
              </a:rPr>
              <a:t> </a:t>
            </a:r>
            <a:r>
              <a:rPr lang="en-US" dirty="0" err="1">
                <a:latin typeface="Century Gothic" pitchFamily="34" charset="0"/>
              </a:rPr>
              <a:t>mencapai</a:t>
            </a:r>
            <a:r>
              <a:rPr lang="en-US" dirty="0">
                <a:latin typeface="Century Gothic" pitchFamily="34" charset="0"/>
              </a:rPr>
              <a:t> </a:t>
            </a:r>
            <a:r>
              <a:rPr lang="en-US" dirty="0" err="1">
                <a:latin typeface="Century Gothic" pitchFamily="34" charset="0"/>
              </a:rPr>
              <a:t>objektif</a:t>
            </a:r>
            <a:r>
              <a:rPr lang="en-US" dirty="0">
                <a:latin typeface="Century Gothic" pitchFamily="34" charset="0"/>
              </a:rPr>
              <a:t> </a:t>
            </a:r>
            <a:r>
              <a:rPr lang="en-US" dirty="0" err="1">
                <a:latin typeface="Century Gothic" pitchFamily="34" charset="0"/>
              </a:rPr>
              <a:t>bagi</a:t>
            </a:r>
            <a:r>
              <a:rPr lang="en-US" dirty="0">
                <a:latin typeface="Century Gothic" pitchFamily="34" charset="0"/>
              </a:rPr>
              <a:t> </a:t>
            </a:r>
            <a:r>
              <a:rPr lang="en-US" dirty="0" err="1">
                <a:latin typeface="Century Gothic" pitchFamily="34" charset="0"/>
              </a:rPr>
              <a:t>mengambarkan</a:t>
            </a:r>
            <a:r>
              <a:rPr lang="en-US" dirty="0">
                <a:latin typeface="Century Gothic" pitchFamily="34" charset="0"/>
              </a:rPr>
              <a:t> </a:t>
            </a:r>
            <a:r>
              <a:rPr lang="en-US" dirty="0" err="1">
                <a:latin typeface="Century Gothic" pitchFamily="34" charset="0"/>
              </a:rPr>
              <a:t>fungsi</a:t>
            </a:r>
            <a:r>
              <a:rPr lang="en-US" dirty="0">
                <a:latin typeface="Century Gothic" pitchFamily="34" charset="0"/>
              </a:rPr>
              <a:t>/ </a:t>
            </a:r>
            <a:r>
              <a:rPr lang="en-US" dirty="0" err="1">
                <a:latin typeface="Century Gothic" pitchFamily="34" charset="0"/>
              </a:rPr>
              <a:t>busines</a:t>
            </a:r>
            <a:r>
              <a:rPr lang="en-US" dirty="0">
                <a:latin typeface="Century Gothic" pitchFamily="34" charset="0"/>
              </a:rPr>
              <a:t> </a:t>
            </a:r>
            <a:r>
              <a:rPr lang="en-US" dirty="0" err="1">
                <a:latin typeface="Century Gothic" pitchFamily="34" charset="0"/>
              </a:rPr>
              <a:t>sesuatu</a:t>
            </a:r>
            <a:r>
              <a:rPr lang="en-US" dirty="0">
                <a:latin typeface="Century Gothic" pitchFamily="34" charset="0"/>
              </a:rPr>
              <a:t> </a:t>
            </a:r>
            <a:r>
              <a:rPr lang="en-US" dirty="0" err="1">
                <a:latin typeface="Century Gothic" pitchFamily="34" charset="0"/>
              </a:rPr>
              <a:t>jabatan</a:t>
            </a:r>
            <a:endParaRPr lang="en-US" dirty="0">
              <a:latin typeface="Century Gothic" pitchFamily="34" charset="0"/>
            </a:endParaRPr>
          </a:p>
          <a:p>
            <a:pPr>
              <a:buFont typeface="Wingdings" pitchFamily="2" charset="2"/>
              <a:buChar char="§"/>
            </a:pPr>
            <a:endParaRPr lang="en-US" dirty="0">
              <a:latin typeface="Century Gothic" pitchFamily="34" charset="0"/>
            </a:endParaRPr>
          </a:p>
          <a:p>
            <a:pPr>
              <a:lnSpc>
                <a:spcPct val="90000"/>
              </a:lnSpc>
              <a:buFont typeface="Wingdings" pitchFamily="2" charset="2"/>
              <a:buChar char="§"/>
            </a:pPr>
            <a:r>
              <a:rPr lang="en-US" dirty="0">
                <a:solidFill>
                  <a:srgbClr val="FF0000"/>
                </a:solidFill>
                <a:latin typeface="Century Gothic" panose="020B0502020202020204" pitchFamily="34" charset="0"/>
              </a:rPr>
              <a:t>600  :  </a:t>
            </a:r>
            <a:r>
              <a:rPr lang="en-US" dirty="0" err="1">
                <a:solidFill>
                  <a:srgbClr val="FF0000"/>
                </a:solidFill>
                <a:latin typeface="Century Gothic" panose="020B0502020202020204" pitchFamily="34" charset="0"/>
              </a:rPr>
              <a:t>Pengurusan</a:t>
            </a:r>
            <a:r>
              <a:rPr lang="en-US" dirty="0">
                <a:solidFill>
                  <a:srgbClr val="FF0000"/>
                </a:solidFill>
                <a:latin typeface="Century Gothic" panose="020B0502020202020204" pitchFamily="34" charset="0"/>
              </a:rPr>
              <a:t> </a:t>
            </a:r>
            <a:r>
              <a:rPr lang="en-US" dirty="0" err="1">
                <a:solidFill>
                  <a:srgbClr val="FF0000"/>
                </a:solidFill>
                <a:latin typeface="Century Gothic" panose="020B0502020202020204" pitchFamily="34" charset="0"/>
              </a:rPr>
              <a:t>Universiti</a:t>
            </a:r>
            <a:endParaRPr lang="en-US" dirty="0">
              <a:solidFill>
                <a:srgbClr val="FF0000"/>
              </a:solidFill>
              <a:latin typeface="Century Gothic" panose="020B0502020202020204" pitchFamily="34" charset="0"/>
            </a:endParaRPr>
          </a:p>
          <a:p>
            <a:pPr>
              <a:lnSpc>
                <a:spcPct val="90000"/>
              </a:lnSpc>
              <a:buFont typeface="Wingdings" pitchFamily="2" charset="2"/>
              <a:buChar char="§"/>
            </a:pPr>
            <a:r>
              <a:rPr lang="en-US" dirty="0">
                <a:solidFill>
                  <a:srgbClr val="FF0000"/>
                </a:solidFill>
                <a:latin typeface="Century Gothic" panose="020B0502020202020204" pitchFamily="34" charset="0"/>
              </a:rPr>
              <a:t>700  :  Hal </a:t>
            </a:r>
            <a:r>
              <a:rPr lang="en-US" dirty="0" err="1">
                <a:solidFill>
                  <a:srgbClr val="FF0000"/>
                </a:solidFill>
                <a:latin typeface="Century Gothic" panose="020B0502020202020204" pitchFamily="34" charset="0"/>
              </a:rPr>
              <a:t>Ehwal</a:t>
            </a:r>
            <a:r>
              <a:rPr lang="en-US" dirty="0">
                <a:solidFill>
                  <a:srgbClr val="FF0000"/>
                </a:solidFill>
                <a:latin typeface="Century Gothic" panose="020B0502020202020204" pitchFamily="34" charset="0"/>
              </a:rPr>
              <a:t> </a:t>
            </a:r>
            <a:r>
              <a:rPr lang="en-US" dirty="0" err="1">
                <a:solidFill>
                  <a:srgbClr val="FF0000"/>
                </a:solidFill>
                <a:latin typeface="Century Gothic" panose="020B0502020202020204" pitchFamily="34" charset="0"/>
              </a:rPr>
              <a:t>Pelajar</a:t>
            </a:r>
            <a:r>
              <a:rPr lang="en-US" dirty="0">
                <a:solidFill>
                  <a:srgbClr val="FF0000"/>
                </a:solidFill>
                <a:latin typeface="Century Gothic" panose="020B0502020202020204" pitchFamily="34" charset="0"/>
              </a:rPr>
              <a:t> </a:t>
            </a:r>
            <a:r>
              <a:rPr lang="en-US" dirty="0" err="1">
                <a:solidFill>
                  <a:srgbClr val="FF0000"/>
                </a:solidFill>
                <a:latin typeface="Century Gothic" panose="020B0502020202020204" pitchFamily="34" charset="0"/>
              </a:rPr>
              <a:t>dan</a:t>
            </a:r>
            <a:r>
              <a:rPr lang="en-US" dirty="0">
                <a:solidFill>
                  <a:srgbClr val="FF0000"/>
                </a:solidFill>
                <a:latin typeface="Century Gothic" panose="020B0502020202020204" pitchFamily="34" charset="0"/>
              </a:rPr>
              <a:t> Alumni</a:t>
            </a:r>
          </a:p>
          <a:p>
            <a:pPr>
              <a:lnSpc>
                <a:spcPct val="90000"/>
              </a:lnSpc>
              <a:buFont typeface="Wingdings" pitchFamily="2" charset="2"/>
              <a:buChar char="§"/>
            </a:pPr>
            <a:r>
              <a:rPr lang="en-US" dirty="0">
                <a:solidFill>
                  <a:srgbClr val="FF0000"/>
                </a:solidFill>
                <a:latin typeface="Century Gothic" panose="020B0502020202020204" pitchFamily="34" charset="0"/>
              </a:rPr>
              <a:t>800  :  </a:t>
            </a:r>
            <a:r>
              <a:rPr lang="en-US" dirty="0" err="1">
                <a:solidFill>
                  <a:srgbClr val="FF0000"/>
                </a:solidFill>
                <a:latin typeface="Century Gothic" panose="020B0502020202020204" pitchFamily="34" charset="0"/>
              </a:rPr>
              <a:t>Penyelidikan</a:t>
            </a:r>
            <a:r>
              <a:rPr lang="en-US" dirty="0">
                <a:solidFill>
                  <a:srgbClr val="FF0000"/>
                </a:solidFill>
                <a:latin typeface="Century Gothic" panose="020B0502020202020204" pitchFamily="34" charset="0"/>
              </a:rPr>
              <a:t> </a:t>
            </a:r>
            <a:r>
              <a:rPr lang="en-US" dirty="0" err="1">
                <a:solidFill>
                  <a:srgbClr val="FF0000"/>
                </a:solidFill>
                <a:latin typeface="Century Gothic" panose="020B0502020202020204" pitchFamily="34" charset="0"/>
              </a:rPr>
              <a:t>dan</a:t>
            </a:r>
            <a:r>
              <a:rPr lang="en-US" dirty="0">
                <a:solidFill>
                  <a:srgbClr val="FF0000"/>
                </a:solidFill>
                <a:latin typeface="Century Gothic" panose="020B0502020202020204" pitchFamily="34" charset="0"/>
              </a:rPr>
              <a:t> </a:t>
            </a:r>
            <a:r>
              <a:rPr lang="en-US" dirty="0" err="1">
                <a:solidFill>
                  <a:srgbClr val="FF0000"/>
                </a:solidFill>
                <a:latin typeface="Century Gothic" panose="020B0502020202020204" pitchFamily="34" charset="0"/>
              </a:rPr>
              <a:t>Inovasi</a:t>
            </a:r>
            <a:endParaRPr lang="en-US" dirty="0">
              <a:solidFill>
                <a:srgbClr val="FF0000"/>
              </a:solidFill>
              <a:latin typeface="Century Gothic" panose="020B0502020202020204" pitchFamily="34" charset="0"/>
            </a:endParaRPr>
          </a:p>
          <a:p>
            <a:pPr>
              <a:buFont typeface="Wingdings" pitchFamily="2" charset="2"/>
              <a:buChar char="§"/>
            </a:pPr>
            <a:endParaRPr lang="en-US" dirty="0">
              <a:latin typeface="Century Gothic" pitchFamily="34" charset="0"/>
            </a:endParaRPr>
          </a:p>
          <a:p>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69287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b="1" dirty="0"/>
              <a:t>PEMBERIAN KOD KLASIFIKASI</a:t>
            </a:r>
          </a:p>
        </p:txBody>
      </p:sp>
      <p:sp>
        <p:nvSpPr>
          <p:cNvPr id="3" name="Content Placeholder 2"/>
          <p:cNvSpPr>
            <a:spLocks noGrp="1"/>
          </p:cNvSpPr>
          <p:nvPr>
            <p:ph idx="1"/>
          </p:nvPr>
        </p:nvSpPr>
        <p:spPr>
          <a:xfrm>
            <a:off x="304800" y="1295400"/>
            <a:ext cx="8534400" cy="4876800"/>
          </a:xfrm>
        </p:spPr>
        <p:txBody>
          <a:bodyPr>
            <a:normAutofit fontScale="70000" lnSpcReduction="20000"/>
          </a:bodyPr>
          <a:lstStyle/>
          <a:p>
            <a:r>
              <a:rPr lang="en-US" dirty="0" err="1"/>
              <a:t>Singkatan</a:t>
            </a:r>
            <a:r>
              <a:rPr lang="en-US" dirty="0"/>
              <a:t> </a:t>
            </a:r>
            <a:r>
              <a:rPr lang="en-US" dirty="0" err="1"/>
              <a:t>Nama</a:t>
            </a:r>
            <a:r>
              <a:rPr lang="en-US" dirty="0"/>
              <a:t> </a:t>
            </a:r>
            <a:r>
              <a:rPr lang="en-US" dirty="0" err="1"/>
              <a:t>Jabatan</a:t>
            </a:r>
            <a:r>
              <a:rPr lang="en-US" dirty="0"/>
              <a:t> </a:t>
            </a:r>
            <a:r>
              <a:rPr lang="en-US" dirty="0" err="1"/>
              <a:t>kod</a:t>
            </a:r>
            <a:r>
              <a:rPr lang="en-US" dirty="0"/>
              <a:t> </a:t>
            </a:r>
            <a:r>
              <a:rPr lang="en-US" dirty="0" err="1"/>
              <a:t>nombor</a:t>
            </a:r>
            <a:r>
              <a:rPr lang="en-US" dirty="0"/>
              <a:t>. </a:t>
            </a:r>
            <a:r>
              <a:rPr lang="en-US" dirty="0" err="1"/>
              <a:t>Tanda</a:t>
            </a:r>
            <a:r>
              <a:rPr lang="en-US" dirty="0"/>
              <a:t> </a:t>
            </a:r>
            <a:r>
              <a:rPr lang="en-US" dirty="0" err="1"/>
              <a:t>noktah</a:t>
            </a:r>
            <a:r>
              <a:rPr lang="en-US" dirty="0"/>
              <a:t> </a:t>
            </a:r>
            <a:r>
              <a:rPr lang="en-US" dirty="0" err="1"/>
              <a:t>digunakan</a:t>
            </a:r>
            <a:r>
              <a:rPr lang="en-US" dirty="0"/>
              <a:t> </a:t>
            </a:r>
            <a:r>
              <a:rPr lang="en-US" dirty="0" err="1"/>
              <a:t>utk</a:t>
            </a:r>
            <a:r>
              <a:rPr lang="en-US" dirty="0"/>
              <a:t> </a:t>
            </a:r>
            <a:r>
              <a:rPr lang="en-US" dirty="0" err="1"/>
              <a:t>mengasingkan</a:t>
            </a:r>
            <a:r>
              <a:rPr lang="en-US" dirty="0"/>
              <a:t> </a:t>
            </a:r>
            <a:r>
              <a:rPr lang="en-US" dirty="0" err="1"/>
              <a:t>singkatan</a:t>
            </a:r>
            <a:r>
              <a:rPr lang="en-US" dirty="0"/>
              <a:t> </a:t>
            </a:r>
            <a:r>
              <a:rPr lang="en-US" dirty="0" err="1"/>
              <a:t>nama</a:t>
            </a:r>
            <a:r>
              <a:rPr lang="en-US" dirty="0"/>
              <a:t> </a:t>
            </a:r>
            <a:r>
              <a:rPr lang="en-US" dirty="0" err="1"/>
              <a:t>jabatan</a:t>
            </a:r>
            <a:r>
              <a:rPr lang="en-US" dirty="0"/>
              <a:t>, </a:t>
            </a:r>
            <a:r>
              <a:rPr lang="en-US" dirty="0" err="1"/>
              <a:t>bahagian</a:t>
            </a:r>
            <a:r>
              <a:rPr lang="en-US" dirty="0"/>
              <a:t> </a:t>
            </a:r>
            <a:r>
              <a:rPr lang="en-US" dirty="0" err="1"/>
              <a:t>dan</a:t>
            </a:r>
            <a:r>
              <a:rPr lang="en-US" dirty="0"/>
              <a:t> </a:t>
            </a:r>
            <a:r>
              <a:rPr lang="en-US" dirty="0" err="1"/>
              <a:t>kod</a:t>
            </a:r>
            <a:r>
              <a:rPr lang="en-US" dirty="0"/>
              <a:t> </a:t>
            </a:r>
            <a:r>
              <a:rPr lang="en-US" dirty="0" err="1"/>
              <a:t>fungsi</a:t>
            </a:r>
            <a:endParaRPr lang="en-US" dirty="0"/>
          </a:p>
          <a:p>
            <a:r>
              <a:rPr lang="en-US" dirty="0" err="1"/>
              <a:t>Contoh</a:t>
            </a:r>
            <a:r>
              <a:rPr lang="en-US" dirty="0"/>
              <a:t>:</a:t>
            </a:r>
          </a:p>
          <a:p>
            <a:pPr>
              <a:buNone/>
            </a:pPr>
            <a:r>
              <a:rPr lang="en-US" dirty="0"/>
              <a:t>                    UPM.FPSK.100-1/1/1</a:t>
            </a:r>
          </a:p>
          <a:p>
            <a:endParaRPr lang="en-US" dirty="0"/>
          </a:p>
          <a:p>
            <a:r>
              <a:rPr lang="en-US" dirty="0" err="1"/>
              <a:t>Tanda</a:t>
            </a:r>
            <a:r>
              <a:rPr lang="en-US" dirty="0"/>
              <a:t> </a:t>
            </a:r>
            <a:r>
              <a:rPr lang="en-US" dirty="0" err="1"/>
              <a:t>sengkang</a:t>
            </a:r>
            <a:r>
              <a:rPr lang="en-US" dirty="0"/>
              <a:t> (-) </a:t>
            </a:r>
            <a:r>
              <a:rPr lang="en-US" dirty="0" err="1"/>
              <a:t>digunakan</a:t>
            </a:r>
            <a:r>
              <a:rPr lang="en-US" dirty="0"/>
              <a:t> </a:t>
            </a:r>
            <a:r>
              <a:rPr lang="en-US" dirty="0" err="1"/>
              <a:t>untuk</a:t>
            </a:r>
            <a:r>
              <a:rPr lang="en-US" dirty="0"/>
              <a:t> </a:t>
            </a:r>
            <a:r>
              <a:rPr lang="en-US" dirty="0" err="1"/>
              <a:t>mengasingkan</a:t>
            </a:r>
            <a:r>
              <a:rPr lang="en-US" dirty="0"/>
              <a:t> </a:t>
            </a:r>
            <a:r>
              <a:rPr lang="en-US" dirty="0" err="1"/>
              <a:t>kod</a:t>
            </a:r>
            <a:r>
              <a:rPr lang="en-US" dirty="0"/>
              <a:t> </a:t>
            </a:r>
            <a:r>
              <a:rPr lang="en-US" dirty="0" err="1"/>
              <a:t>fungsi</a:t>
            </a:r>
            <a:r>
              <a:rPr lang="en-US" dirty="0"/>
              <a:t> </a:t>
            </a:r>
            <a:r>
              <a:rPr lang="en-US" dirty="0" err="1"/>
              <a:t>dengan</a:t>
            </a:r>
            <a:r>
              <a:rPr lang="en-US" dirty="0"/>
              <a:t> </a:t>
            </a:r>
            <a:r>
              <a:rPr lang="en-US" dirty="0" err="1"/>
              <a:t>aktiviti</a:t>
            </a:r>
            <a:endParaRPr lang="en-US" dirty="0"/>
          </a:p>
          <a:p>
            <a:r>
              <a:rPr lang="en-US" dirty="0" err="1"/>
              <a:t>Contoh</a:t>
            </a:r>
            <a:r>
              <a:rPr lang="en-US" dirty="0"/>
              <a:t>:</a:t>
            </a:r>
          </a:p>
          <a:p>
            <a:pPr>
              <a:buNone/>
            </a:pPr>
            <a:r>
              <a:rPr lang="en-US" dirty="0"/>
              <a:t>                    100-1</a:t>
            </a:r>
          </a:p>
          <a:p>
            <a:endParaRPr lang="en-US" dirty="0"/>
          </a:p>
          <a:p>
            <a:r>
              <a:rPr lang="en-US" dirty="0" err="1"/>
              <a:t>Tanda</a:t>
            </a:r>
            <a:r>
              <a:rPr lang="en-US" dirty="0"/>
              <a:t> </a:t>
            </a:r>
            <a:r>
              <a:rPr lang="en-US" dirty="0" err="1"/>
              <a:t>serong</a:t>
            </a:r>
            <a:r>
              <a:rPr lang="en-US" dirty="0"/>
              <a:t> (/) </a:t>
            </a:r>
            <a:r>
              <a:rPr lang="en-US" dirty="0" err="1"/>
              <a:t>digunakan</a:t>
            </a:r>
            <a:r>
              <a:rPr lang="en-US" dirty="0"/>
              <a:t> </a:t>
            </a:r>
            <a:r>
              <a:rPr lang="en-US" dirty="0" err="1"/>
              <a:t>mengasingkan</a:t>
            </a:r>
            <a:r>
              <a:rPr lang="en-US" dirty="0"/>
              <a:t> </a:t>
            </a:r>
            <a:r>
              <a:rPr lang="en-US" dirty="0" err="1"/>
              <a:t>kod</a:t>
            </a:r>
            <a:r>
              <a:rPr lang="en-US" dirty="0"/>
              <a:t> </a:t>
            </a:r>
            <a:r>
              <a:rPr lang="en-US" dirty="0" err="1"/>
              <a:t>aktiviti</a:t>
            </a:r>
            <a:r>
              <a:rPr lang="en-US" dirty="0"/>
              <a:t>, sub-</a:t>
            </a:r>
            <a:r>
              <a:rPr lang="en-US" dirty="0" err="1"/>
              <a:t>aktiviti</a:t>
            </a:r>
            <a:r>
              <a:rPr lang="en-US" dirty="0"/>
              <a:t> </a:t>
            </a:r>
            <a:r>
              <a:rPr lang="en-US" dirty="0" err="1"/>
              <a:t>dan</a:t>
            </a:r>
            <a:r>
              <a:rPr lang="en-US" dirty="0"/>
              <a:t> </a:t>
            </a:r>
            <a:r>
              <a:rPr lang="en-US" dirty="0" err="1"/>
              <a:t>transaksi</a:t>
            </a:r>
            <a:r>
              <a:rPr lang="en-US" dirty="0"/>
              <a:t>.</a:t>
            </a:r>
          </a:p>
          <a:p>
            <a:r>
              <a:rPr lang="en-US" dirty="0" err="1"/>
              <a:t>Contoh</a:t>
            </a:r>
            <a:r>
              <a:rPr lang="en-US" dirty="0"/>
              <a:t>:</a:t>
            </a:r>
          </a:p>
          <a:p>
            <a:pPr lvl="1">
              <a:buNone/>
            </a:pPr>
            <a:r>
              <a:rPr lang="en-US" dirty="0"/>
              <a:t>             600-1/1/1	</a:t>
            </a:r>
          </a:p>
          <a:p>
            <a:pPr lvl="1">
              <a:buNone/>
            </a:pPr>
            <a:r>
              <a:rPr lang="en-US" dirty="0"/>
              <a:t>             600-1/1/2</a:t>
            </a:r>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3101454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PEMBERIAN KOD KLASIFIKASI</a:t>
            </a:r>
            <a:endParaRPr lang="en-US" dirty="0"/>
          </a:p>
        </p:txBody>
      </p:sp>
      <p:sp>
        <p:nvSpPr>
          <p:cNvPr id="3" name="Content Placeholder 2"/>
          <p:cNvSpPr>
            <a:spLocks noGrp="1"/>
          </p:cNvSpPr>
          <p:nvPr>
            <p:ph idx="1"/>
          </p:nvPr>
        </p:nvSpPr>
        <p:spPr>
          <a:xfrm>
            <a:off x="533400" y="1828800"/>
            <a:ext cx="8229600" cy="4191001"/>
          </a:xfrm>
        </p:spPr>
        <p:txBody>
          <a:bodyPr/>
          <a:lstStyle/>
          <a:p>
            <a:r>
              <a:rPr lang="en-US" dirty="0" err="1"/>
              <a:t>Pemberian</a:t>
            </a:r>
            <a:r>
              <a:rPr lang="en-US" dirty="0"/>
              <a:t> </a:t>
            </a:r>
            <a:r>
              <a:rPr lang="en-US" dirty="0" err="1"/>
              <a:t>kod</a:t>
            </a:r>
            <a:r>
              <a:rPr lang="en-US" dirty="0"/>
              <a:t> </a:t>
            </a:r>
            <a:r>
              <a:rPr lang="en-US" dirty="0" err="1"/>
              <a:t>di</a:t>
            </a:r>
            <a:r>
              <a:rPr lang="en-US" dirty="0"/>
              <a:t> </a:t>
            </a:r>
            <a:r>
              <a:rPr lang="en-US" dirty="0" err="1"/>
              <a:t>peringkat</a:t>
            </a:r>
            <a:r>
              <a:rPr lang="en-US" dirty="0"/>
              <a:t> </a:t>
            </a:r>
            <a:r>
              <a:rPr lang="en-US" dirty="0" err="1"/>
              <a:t>kedua</a:t>
            </a:r>
            <a:r>
              <a:rPr lang="en-US" dirty="0"/>
              <a:t> </a:t>
            </a:r>
            <a:r>
              <a:rPr lang="en-US" dirty="0" err="1"/>
              <a:t>hingga</a:t>
            </a:r>
            <a:r>
              <a:rPr lang="en-US" dirty="0"/>
              <a:t> </a:t>
            </a:r>
            <a:r>
              <a:rPr lang="en-US" dirty="0" err="1"/>
              <a:t>peringkat</a:t>
            </a:r>
            <a:r>
              <a:rPr lang="en-US" dirty="0"/>
              <a:t> </a:t>
            </a:r>
            <a:r>
              <a:rPr lang="en-US" dirty="0" err="1"/>
              <a:t>keempat</a:t>
            </a:r>
            <a:r>
              <a:rPr lang="en-US" dirty="0"/>
              <a:t> </a:t>
            </a:r>
            <a:r>
              <a:rPr lang="en-US" dirty="0" err="1"/>
              <a:t>adalah</a:t>
            </a:r>
            <a:r>
              <a:rPr lang="en-US" dirty="0"/>
              <a:t> </a:t>
            </a:r>
            <a:r>
              <a:rPr lang="en-US" dirty="0" err="1"/>
              <a:t>seperti</a:t>
            </a:r>
            <a:r>
              <a:rPr lang="en-US" dirty="0"/>
              <a:t> </a:t>
            </a:r>
            <a:r>
              <a:rPr lang="en-US" dirty="0" err="1"/>
              <a:t>berikut</a:t>
            </a:r>
            <a:r>
              <a:rPr lang="en-US" dirty="0"/>
              <a:t>:</a:t>
            </a:r>
          </a:p>
          <a:p>
            <a:pPr lvl="1">
              <a:buNone/>
            </a:pPr>
            <a:r>
              <a:rPr lang="en-US" dirty="0">
                <a:solidFill>
                  <a:srgbClr val="FF0000"/>
                </a:solidFill>
              </a:rPr>
              <a:t>100	</a:t>
            </a:r>
            <a:r>
              <a:rPr lang="en-US" dirty="0" err="1">
                <a:solidFill>
                  <a:srgbClr val="FF0000"/>
                </a:solidFill>
              </a:rPr>
              <a:t>Pentadbiran</a:t>
            </a:r>
            <a:endParaRPr lang="en-US" dirty="0">
              <a:solidFill>
                <a:srgbClr val="FF0000"/>
              </a:solidFill>
            </a:endParaRPr>
          </a:p>
          <a:p>
            <a:pPr lvl="1">
              <a:buNone/>
            </a:pPr>
            <a:r>
              <a:rPr lang="en-US" dirty="0">
                <a:solidFill>
                  <a:srgbClr val="0070C0"/>
                </a:solidFill>
              </a:rPr>
              <a:t>100-1	    </a:t>
            </a:r>
            <a:r>
              <a:rPr lang="en-US" dirty="0" err="1">
                <a:solidFill>
                  <a:srgbClr val="0070C0"/>
                </a:solidFill>
              </a:rPr>
              <a:t>Perhubungan</a:t>
            </a:r>
            <a:r>
              <a:rPr lang="en-US" dirty="0">
                <a:solidFill>
                  <a:srgbClr val="0070C0"/>
                </a:solidFill>
              </a:rPr>
              <a:t> </a:t>
            </a:r>
            <a:r>
              <a:rPr lang="en-US" dirty="0" err="1">
                <a:solidFill>
                  <a:srgbClr val="0070C0"/>
                </a:solidFill>
              </a:rPr>
              <a:t>Awam</a:t>
            </a:r>
            <a:endParaRPr lang="en-US" dirty="0">
              <a:solidFill>
                <a:srgbClr val="0070C0"/>
              </a:solidFill>
            </a:endParaRPr>
          </a:p>
          <a:p>
            <a:pPr lvl="1">
              <a:buNone/>
            </a:pPr>
            <a:r>
              <a:rPr lang="en-US" dirty="0">
                <a:solidFill>
                  <a:srgbClr val="00B050"/>
                </a:solidFill>
              </a:rPr>
              <a:t>100-1/1	      </a:t>
            </a:r>
            <a:r>
              <a:rPr lang="en-US" dirty="0" err="1">
                <a:solidFill>
                  <a:srgbClr val="00B050"/>
                </a:solidFill>
              </a:rPr>
              <a:t>Lawatan</a:t>
            </a:r>
            <a:endParaRPr lang="en-US" dirty="0">
              <a:solidFill>
                <a:srgbClr val="00B050"/>
              </a:solidFill>
            </a:endParaRPr>
          </a:p>
          <a:p>
            <a:pPr lvl="1">
              <a:buNone/>
            </a:pPr>
            <a:r>
              <a:rPr lang="en-US" dirty="0"/>
              <a:t>100-1/1/1        </a:t>
            </a:r>
            <a:r>
              <a:rPr lang="en-US" dirty="0" err="1"/>
              <a:t>Lawatan</a:t>
            </a:r>
            <a:r>
              <a:rPr lang="en-US" dirty="0"/>
              <a:t> </a:t>
            </a:r>
            <a:r>
              <a:rPr lang="en-US" dirty="0" err="1"/>
              <a:t>Dalam</a:t>
            </a:r>
            <a:r>
              <a:rPr lang="en-US" dirty="0"/>
              <a:t> Negara</a:t>
            </a:r>
          </a:p>
          <a:p>
            <a:pPr lvl="1">
              <a:buNone/>
            </a:pPr>
            <a:r>
              <a:rPr lang="en-US" dirty="0"/>
              <a:t>100-1/1/2         </a:t>
            </a:r>
            <a:r>
              <a:rPr lang="en-US" dirty="0" err="1"/>
              <a:t>Lawatan</a:t>
            </a:r>
            <a:r>
              <a:rPr lang="en-US" dirty="0"/>
              <a:t> </a:t>
            </a:r>
            <a:r>
              <a:rPr lang="en-US" dirty="0" err="1"/>
              <a:t>Luar</a:t>
            </a:r>
            <a:r>
              <a:rPr lang="en-US" dirty="0"/>
              <a:t> Negara</a:t>
            </a:r>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387302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884238"/>
          </a:xfrm>
        </p:spPr>
        <p:txBody>
          <a:bodyPr/>
          <a:lstStyle/>
          <a:p>
            <a:r>
              <a:rPr lang="en-US" b="1" dirty="0">
                <a:latin typeface="Century Gothic" pitchFamily="34" charset="0"/>
              </a:rPr>
              <a:t>REGISTRI/UNIT REKOD</a:t>
            </a:r>
            <a:endParaRPr lang="en-US" b="1" dirty="0"/>
          </a:p>
        </p:txBody>
      </p:sp>
      <p:sp>
        <p:nvSpPr>
          <p:cNvPr id="3" name="Content Placeholder 2"/>
          <p:cNvSpPr>
            <a:spLocks noGrp="1"/>
          </p:cNvSpPr>
          <p:nvPr>
            <p:ph idx="1"/>
          </p:nvPr>
        </p:nvSpPr>
        <p:spPr>
          <a:xfrm>
            <a:off x="457200" y="1904999"/>
            <a:ext cx="8229600" cy="3733801"/>
          </a:xfrm>
        </p:spPr>
        <p:txBody>
          <a:bodyPr/>
          <a:lstStyle/>
          <a:p>
            <a:pPr algn="ctr">
              <a:buNone/>
            </a:pPr>
            <a:r>
              <a:rPr lang="en-US" dirty="0" err="1">
                <a:latin typeface="Century Gothic" pitchFamily="34" charset="0"/>
              </a:rPr>
              <a:t>Satu</a:t>
            </a:r>
            <a:r>
              <a:rPr lang="en-US" dirty="0">
                <a:latin typeface="Century Gothic" pitchFamily="34" charset="0"/>
              </a:rPr>
              <a:t> unit di </a:t>
            </a:r>
            <a:r>
              <a:rPr lang="en-US" dirty="0" err="1">
                <a:latin typeface="Century Gothic" pitchFamily="34" charset="0"/>
              </a:rPr>
              <a:t>dalam</a:t>
            </a:r>
            <a:r>
              <a:rPr lang="en-US" dirty="0">
                <a:latin typeface="Century Gothic" pitchFamily="34" charset="0"/>
              </a:rPr>
              <a:t> </a:t>
            </a:r>
          </a:p>
          <a:p>
            <a:pPr algn="ctr">
              <a:buNone/>
            </a:pPr>
            <a:r>
              <a:rPr lang="en-US" dirty="0" err="1">
                <a:latin typeface="Century Gothic" pitchFamily="34" charset="0"/>
              </a:rPr>
              <a:t>jabatan</a:t>
            </a:r>
            <a:r>
              <a:rPr lang="en-US" dirty="0">
                <a:latin typeface="Century Gothic" pitchFamily="34" charset="0"/>
              </a:rPr>
              <a:t>/ </a:t>
            </a:r>
            <a:r>
              <a:rPr lang="en-US" dirty="0" err="1">
                <a:latin typeface="Century Gothic" pitchFamily="34" charset="0"/>
              </a:rPr>
              <a:t>agensi</a:t>
            </a:r>
            <a:r>
              <a:rPr lang="en-US" dirty="0">
                <a:latin typeface="Century Gothic" pitchFamily="34" charset="0"/>
              </a:rPr>
              <a:t> </a:t>
            </a:r>
            <a:r>
              <a:rPr lang="en-US" dirty="0" err="1">
                <a:latin typeface="Century Gothic" pitchFamily="34" charset="0"/>
              </a:rPr>
              <a:t>kerajaan</a:t>
            </a:r>
            <a:r>
              <a:rPr lang="en-US" dirty="0">
                <a:latin typeface="Century Gothic" pitchFamily="34" charset="0"/>
              </a:rPr>
              <a:t> </a:t>
            </a:r>
          </a:p>
          <a:p>
            <a:pPr algn="ctr">
              <a:buNone/>
            </a:pPr>
            <a:r>
              <a:rPr lang="en-US" dirty="0">
                <a:latin typeface="Century Gothic" pitchFamily="34" charset="0"/>
              </a:rPr>
              <a:t>yang </a:t>
            </a:r>
            <a:r>
              <a:rPr lang="en-US" dirty="0" err="1">
                <a:latin typeface="Century Gothic" pitchFamily="34" charset="0"/>
              </a:rPr>
              <a:t>bertanggungjawab</a:t>
            </a:r>
            <a:r>
              <a:rPr lang="en-US" dirty="0">
                <a:latin typeface="Century Gothic" pitchFamily="34" charset="0"/>
              </a:rPr>
              <a:t> </a:t>
            </a:r>
            <a:r>
              <a:rPr lang="en-US" dirty="0" err="1">
                <a:latin typeface="Century Gothic" pitchFamily="34" charset="0"/>
              </a:rPr>
              <a:t>mengendalikan</a:t>
            </a:r>
            <a:r>
              <a:rPr lang="en-US" dirty="0">
                <a:latin typeface="Century Gothic" pitchFamily="34" charset="0"/>
              </a:rPr>
              <a:t> </a:t>
            </a:r>
            <a:r>
              <a:rPr lang="en-US" dirty="0" err="1">
                <a:latin typeface="Century Gothic" pitchFamily="34" charset="0"/>
              </a:rPr>
              <a:t>rekod-rekodnya</a:t>
            </a:r>
            <a:r>
              <a:rPr lang="en-US" dirty="0">
                <a:latin typeface="Century Gothic" pitchFamily="34" charset="0"/>
              </a:rPr>
              <a:t>.</a:t>
            </a:r>
          </a:p>
          <a:p>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255020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a:latin typeface="Century Gothic" pitchFamily="34" charset="0"/>
              </a:rPr>
              <a:t>FUNGSI ASAS </a:t>
            </a:r>
            <a:br>
              <a:rPr lang="en-US" b="1" dirty="0">
                <a:latin typeface="Century Gothic" pitchFamily="34" charset="0"/>
              </a:rPr>
            </a:br>
            <a:r>
              <a:rPr lang="en-US" b="1" dirty="0">
                <a:latin typeface="Century Gothic" pitchFamily="34" charset="0"/>
              </a:rPr>
              <a:t>REGISTRI/UNIT REKOD</a:t>
            </a:r>
            <a:endParaRPr lang="en-US" b="1" dirty="0"/>
          </a:p>
        </p:txBody>
      </p:sp>
      <p:sp>
        <p:nvSpPr>
          <p:cNvPr id="3" name="Content Placeholder 2"/>
          <p:cNvSpPr>
            <a:spLocks noGrp="1"/>
          </p:cNvSpPr>
          <p:nvPr>
            <p:ph idx="1"/>
          </p:nvPr>
        </p:nvSpPr>
        <p:spPr>
          <a:xfrm>
            <a:off x="990600" y="2133601"/>
            <a:ext cx="7010400" cy="3657600"/>
          </a:xfrm>
        </p:spPr>
        <p:txBody>
          <a:bodyPr/>
          <a:lstStyle/>
          <a:p>
            <a:pPr>
              <a:buFont typeface="Wingdings" pitchFamily="2" charset="2"/>
              <a:buChar char="§"/>
            </a:pPr>
            <a:endParaRPr lang="en-US" dirty="0">
              <a:latin typeface="Century Gothic" pitchFamily="34" charset="0"/>
            </a:endParaRPr>
          </a:p>
          <a:p>
            <a:pPr>
              <a:buFont typeface="Wingdings" pitchFamily="2" charset="2"/>
              <a:buChar char="§"/>
            </a:pPr>
            <a:r>
              <a:rPr lang="en-US" dirty="0" err="1">
                <a:latin typeface="Century Gothic" pitchFamily="34" charset="0"/>
              </a:rPr>
              <a:t>Mewujudkan</a:t>
            </a:r>
            <a:r>
              <a:rPr lang="en-US" dirty="0">
                <a:latin typeface="Century Gothic" pitchFamily="34" charset="0"/>
              </a:rPr>
              <a:t> fail</a:t>
            </a:r>
          </a:p>
          <a:p>
            <a:pPr>
              <a:buFont typeface="Wingdings" pitchFamily="2" charset="2"/>
              <a:buChar char="§"/>
            </a:pPr>
            <a:r>
              <a:rPr lang="en-US" dirty="0" err="1">
                <a:latin typeface="Century Gothic" pitchFamily="34" charset="0"/>
              </a:rPr>
              <a:t>Mengedarkan</a:t>
            </a:r>
            <a:r>
              <a:rPr lang="en-US" dirty="0">
                <a:latin typeface="Century Gothic" pitchFamily="34" charset="0"/>
              </a:rPr>
              <a:t> fail</a:t>
            </a:r>
          </a:p>
          <a:p>
            <a:pPr>
              <a:buFont typeface="Wingdings" pitchFamily="2" charset="2"/>
              <a:buChar char="§"/>
            </a:pPr>
            <a:r>
              <a:rPr lang="en-US" dirty="0" err="1">
                <a:latin typeface="Century Gothic" pitchFamily="34" charset="0"/>
              </a:rPr>
              <a:t>Mengesan</a:t>
            </a:r>
            <a:r>
              <a:rPr lang="en-US" dirty="0">
                <a:latin typeface="Century Gothic" pitchFamily="34" charset="0"/>
              </a:rPr>
              <a:t> </a:t>
            </a:r>
            <a:r>
              <a:rPr lang="en-US" dirty="0" err="1">
                <a:latin typeface="Century Gothic" pitchFamily="34" charset="0"/>
              </a:rPr>
              <a:t>kembali</a:t>
            </a:r>
            <a:r>
              <a:rPr lang="en-US" dirty="0">
                <a:latin typeface="Century Gothic" pitchFamily="34" charset="0"/>
              </a:rPr>
              <a:t> fail</a:t>
            </a:r>
          </a:p>
          <a:p>
            <a:pPr>
              <a:buFont typeface="Wingdings" pitchFamily="2" charset="2"/>
              <a:buChar char="§"/>
            </a:pPr>
            <a:r>
              <a:rPr lang="en-US" dirty="0" err="1">
                <a:latin typeface="Century Gothic" pitchFamily="34" charset="0"/>
              </a:rPr>
              <a:t>Pelupusan</a:t>
            </a:r>
            <a:r>
              <a:rPr lang="en-US" dirty="0">
                <a:latin typeface="Century Gothic" pitchFamily="34" charset="0"/>
              </a:rPr>
              <a:t> fail</a:t>
            </a:r>
          </a:p>
          <a:p>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409489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77" name="Rectangle 2"/>
          <p:cNvSpPr>
            <a:spLocks noChangeArrowheads="1"/>
          </p:cNvSpPr>
          <p:nvPr/>
        </p:nvSpPr>
        <p:spPr bwMode="auto">
          <a:xfrm>
            <a:off x="5764212" y="3962400"/>
            <a:ext cx="1017588" cy="415925"/>
          </a:xfrm>
          <a:prstGeom prst="rect">
            <a:avLst/>
          </a:prstGeom>
          <a:solidFill>
            <a:schemeClr val="bg1"/>
          </a:solidFill>
          <a:ln w="12700">
            <a:solidFill>
              <a:schemeClr val="tx1"/>
            </a:solidFill>
            <a:miter lim="800000"/>
            <a:headEnd/>
            <a:tailEnd/>
          </a:ln>
        </p:spPr>
        <p:txBody>
          <a:bodyPr wrap="none" lIns="83768" tIns="41884" rIns="83768" bIns="41884" anchor="ctr"/>
          <a:lstStyle/>
          <a:p>
            <a:endParaRPr lang="en-US"/>
          </a:p>
        </p:txBody>
      </p:sp>
      <p:sp>
        <p:nvSpPr>
          <p:cNvPr id="78" name="Rectangle 4"/>
          <p:cNvSpPr>
            <a:spLocks noChangeArrowheads="1"/>
          </p:cNvSpPr>
          <p:nvPr/>
        </p:nvSpPr>
        <p:spPr bwMode="auto">
          <a:xfrm>
            <a:off x="2895600" y="533400"/>
            <a:ext cx="3744083" cy="36217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84350" tIns="42175" rIns="84350" bIns="42175">
            <a:spAutoFit/>
          </a:bodyPr>
          <a:lstStyle/>
          <a:p>
            <a:pPr>
              <a:defRPr/>
            </a:pPr>
            <a:r>
              <a:rPr lang="en-US" b="1" dirty="0">
                <a:effectLst>
                  <a:outerShdw blurRad="38100" dist="38100" dir="2700000" algn="tl">
                    <a:srgbClr val="919191"/>
                  </a:outerShdw>
                </a:effectLst>
                <a:latin typeface="Century Gothic" pitchFamily="34" charset="0"/>
              </a:rPr>
              <a:t>KONSEP PENGURUSAN REKOD</a:t>
            </a:r>
          </a:p>
        </p:txBody>
      </p:sp>
      <p:sp>
        <p:nvSpPr>
          <p:cNvPr id="79" name="Oval 8"/>
          <p:cNvSpPr>
            <a:spLocks noChangeArrowheads="1"/>
          </p:cNvSpPr>
          <p:nvPr/>
        </p:nvSpPr>
        <p:spPr bwMode="auto">
          <a:xfrm>
            <a:off x="2455863" y="1384300"/>
            <a:ext cx="1281112" cy="1247775"/>
          </a:xfrm>
          <a:prstGeom prst="ellipse">
            <a:avLst/>
          </a:prstGeom>
          <a:solidFill>
            <a:srgbClr val="FDA4B5"/>
          </a:solidFill>
          <a:ln w="25400">
            <a:solidFill>
              <a:schemeClr val="bg1"/>
            </a:solidFill>
            <a:round/>
            <a:headEnd/>
            <a:tailEnd/>
          </a:ln>
        </p:spPr>
        <p:txBody>
          <a:bodyPr wrap="none" lIns="83768" tIns="41884" rIns="83768" bIns="41884" anchor="ctr"/>
          <a:lstStyle/>
          <a:p>
            <a:endParaRPr lang="en-US"/>
          </a:p>
        </p:txBody>
      </p:sp>
      <p:sp>
        <p:nvSpPr>
          <p:cNvPr id="80" name="Rectangle 9"/>
          <p:cNvSpPr>
            <a:spLocks noChangeArrowheads="1"/>
          </p:cNvSpPr>
          <p:nvPr/>
        </p:nvSpPr>
        <p:spPr bwMode="auto">
          <a:xfrm>
            <a:off x="2292350" y="1527175"/>
            <a:ext cx="1662113" cy="639763"/>
          </a:xfrm>
          <a:prstGeom prst="rect">
            <a:avLst/>
          </a:prstGeom>
          <a:noFill/>
          <a:ln w="9525">
            <a:noFill/>
            <a:miter lim="800000"/>
            <a:headEnd/>
            <a:tailEnd/>
          </a:ln>
        </p:spPr>
        <p:txBody>
          <a:bodyPr lIns="84350" tIns="42175" rIns="84350" bIns="42175">
            <a:spAutoFit/>
          </a:bodyPr>
          <a:lstStyle/>
          <a:p>
            <a:pPr algn="ctr"/>
            <a:endParaRPr lang="en-US" sz="1800" b="1">
              <a:latin typeface="Century Gothic" pitchFamily="34" charset="0"/>
            </a:endParaRPr>
          </a:p>
          <a:p>
            <a:pPr algn="ctr"/>
            <a:r>
              <a:rPr lang="en-US" sz="1800" b="1">
                <a:latin typeface="Century Gothic" pitchFamily="34" charset="0"/>
              </a:rPr>
              <a:t>KELAS</a:t>
            </a:r>
          </a:p>
        </p:txBody>
      </p:sp>
      <p:sp>
        <p:nvSpPr>
          <p:cNvPr id="81" name="Oval 10"/>
          <p:cNvSpPr>
            <a:spLocks noChangeArrowheads="1"/>
          </p:cNvSpPr>
          <p:nvPr/>
        </p:nvSpPr>
        <p:spPr bwMode="auto">
          <a:xfrm>
            <a:off x="3657600" y="4708525"/>
            <a:ext cx="1495425" cy="1082676"/>
          </a:xfrm>
          <a:prstGeom prst="ellipse">
            <a:avLst/>
          </a:prstGeom>
          <a:solidFill>
            <a:srgbClr val="FDA4B5"/>
          </a:solidFill>
          <a:ln w="25400">
            <a:solidFill>
              <a:schemeClr val="bg1"/>
            </a:solidFill>
            <a:round/>
            <a:headEnd/>
            <a:tailEnd/>
          </a:ln>
        </p:spPr>
        <p:txBody>
          <a:bodyPr wrap="none" lIns="83768" tIns="41884" rIns="83768" bIns="41884" anchor="ctr"/>
          <a:lstStyle/>
          <a:p>
            <a:endParaRPr lang="en-US"/>
          </a:p>
        </p:txBody>
      </p:sp>
      <p:sp>
        <p:nvSpPr>
          <p:cNvPr id="82" name="Oval 11"/>
          <p:cNvSpPr>
            <a:spLocks noChangeArrowheads="1"/>
          </p:cNvSpPr>
          <p:nvPr/>
        </p:nvSpPr>
        <p:spPr bwMode="auto">
          <a:xfrm>
            <a:off x="3379789" y="2603500"/>
            <a:ext cx="1958180" cy="2032000"/>
          </a:xfrm>
          <a:prstGeom prst="ellipse">
            <a:avLst/>
          </a:prstGeom>
          <a:solidFill>
            <a:srgbClr val="00DFCA"/>
          </a:solidFill>
          <a:ln w="25400">
            <a:solidFill>
              <a:schemeClr val="tx1"/>
            </a:solidFill>
            <a:round/>
            <a:headEnd/>
            <a:tailEnd/>
          </a:ln>
        </p:spPr>
        <p:txBody>
          <a:bodyPr wrap="none" lIns="83768" tIns="41884" rIns="83768" bIns="41884" anchor="ctr"/>
          <a:lstStyle/>
          <a:p>
            <a:endParaRPr lang="en-US"/>
          </a:p>
        </p:txBody>
      </p:sp>
      <p:sp>
        <p:nvSpPr>
          <p:cNvPr id="83" name="Rectangle 13"/>
          <p:cNvSpPr>
            <a:spLocks noChangeArrowheads="1"/>
          </p:cNvSpPr>
          <p:nvPr/>
        </p:nvSpPr>
        <p:spPr bwMode="auto">
          <a:xfrm>
            <a:off x="3459163" y="3248025"/>
            <a:ext cx="319087" cy="393700"/>
          </a:xfrm>
          <a:prstGeom prst="rect">
            <a:avLst/>
          </a:prstGeom>
          <a:noFill/>
          <a:ln w="9525">
            <a:noFill/>
            <a:miter lim="800000"/>
            <a:headEnd/>
            <a:tailEnd/>
          </a:ln>
        </p:spPr>
        <p:txBody>
          <a:bodyPr wrap="none" lIns="84350" tIns="42175" rIns="84350" bIns="42175">
            <a:spAutoFit/>
          </a:bodyPr>
          <a:lstStyle/>
          <a:p>
            <a:r>
              <a:rPr lang="en-US" sz="2000" b="1">
                <a:latin typeface="Century Gothic" pitchFamily="34" charset="0"/>
              </a:rPr>
              <a:t>B</a:t>
            </a:r>
          </a:p>
        </p:txBody>
      </p:sp>
      <p:sp>
        <p:nvSpPr>
          <p:cNvPr id="84" name="Rectangle 14"/>
          <p:cNvSpPr>
            <a:spLocks noChangeArrowheads="1"/>
          </p:cNvSpPr>
          <p:nvPr/>
        </p:nvSpPr>
        <p:spPr bwMode="auto">
          <a:xfrm>
            <a:off x="3527425" y="2941638"/>
            <a:ext cx="359502" cy="392950"/>
          </a:xfrm>
          <a:prstGeom prst="rect">
            <a:avLst/>
          </a:prstGeom>
          <a:noFill/>
          <a:ln w="9525">
            <a:noFill/>
            <a:miter lim="800000"/>
            <a:headEnd/>
            <a:tailEnd/>
          </a:ln>
        </p:spPr>
        <p:txBody>
          <a:bodyPr wrap="none" lIns="84350" tIns="42175" rIns="84350" bIns="42175">
            <a:spAutoFit/>
          </a:bodyPr>
          <a:lstStyle/>
          <a:p>
            <a:r>
              <a:rPr lang="en-US" sz="2000" b="1" dirty="0">
                <a:latin typeface="Century Gothic" pitchFamily="34" charset="0"/>
              </a:rPr>
              <a:t>A</a:t>
            </a:r>
          </a:p>
        </p:txBody>
      </p:sp>
      <p:sp>
        <p:nvSpPr>
          <p:cNvPr id="85" name="Rectangle 15"/>
          <p:cNvSpPr>
            <a:spLocks noChangeArrowheads="1"/>
          </p:cNvSpPr>
          <p:nvPr/>
        </p:nvSpPr>
        <p:spPr bwMode="auto">
          <a:xfrm>
            <a:off x="3802063" y="2714625"/>
            <a:ext cx="344487" cy="393700"/>
          </a:xfrm>
          <a:prstGeom prst="rect">
            <a:avLst/>
          </a:prstGeom>
          <a:noFill/>
          <a:ln w="9525">
            <a:noFill/>
            <a:miter lim="800000"/>
            <a:headEnd/>
            <a:tailEnd/>
          </a:ln>
        </p:spPr>
        <p:txBody>
          <a:bodyPr wrap="none" lIns="84350" tIns="42175" rIns="84350" bIns="42175">
            <a:spAutoFit/>
          </a:bodyPr>
          <a:lstStyle/>
          <a:p>
            <a:r>
              <a:rPr lang="en-US" sz="2000" b="1" dirty="0">
                <a:latin typeface="Century Gothic" pitchFamily="34" charset="0"/>
              </a:rPr>
              <a:t>H</a:t>
            </a:r>
          </a:p>
        </p:txBody>
      </p:sp>
      <p:sp>
        <p:nvSpPr>
          <p:cNvPr id="86" name="Rectangle 16"/>
          <p:cNvSpPr>
            <a:spLocks noChangeArrowheads="1"/>
          </p:cNvSpPr>
          <p:nvPr/>
        </p:nvSpPr>
        <p:spPr bwMode="auto">
          <a:xfrm>
            <a:off x="4146550" y="2560638"/>
            <a:ext cx="355600" cy="393700"/>
          </a:xfrm>
          <a:prstGeom prst="rect">
            <a:avLst/>
          </a:prstGeom>
          <a:noFill/>
          <a:ln w="9525">
            <a:noFill/>
            <a:miter lim="800000"/>
            <a:headEnd/>
            <a:tailEnd/>
          </a:ln>
        </p:spPr>
        <p:txBody>
          <a:bodyPr wrap="none" lIns="84350" tIns="42175" rIns="84350" bIns="42175">
            <a:spAutoFit/>
          </a:bodyPr>
          <a:lstStyle/>
          <a:p>
            <a:r>
              <a:rPr lang="en-US" sz="2000" b="1">
                <a:latin typeface="Century Gothic" pitchFamily="34" charset="0"/>
              </a:rPr>
              <a:t>A</a:t>
            </a:r>
          </a:p>
        </p:txBody>
      </p:sp>
      <p:sp>
        <p:nvSpPr>
          <p:cNvPr id="87" name="Rectangle 17"/>
          <p:cNvSpPr>
            <a:spLocks noChangeArrowheads="1"/>
          </p:cNvSpPr>
          <p:nvPr/>
        </p:nvSpPr>
        <p:spPr bwMode="auto">
          <a:xfrm>
            <a:off x="4453758" y="2590800"/>
            <a:ext cx="385762" cy="393700"/>
          </a:xfrm>
          <a:prstGeom prst="rect">
            <a:avLst/>
          </a:prstGeom>
          <a:noFill/>
          <a:ln w="9525">
            <a:noFill/>
            <a:miter lim="800000"/>
            <a:headEnd/>
            <a:tailEnd/>
          </a:ln>
        </p:spPr>
        <p:txBody>
          <a:bodyPr wrap="none" lIns="84350" tIns="42175" rIns="84350" bIns="42175">
            <a:spAutoFit/>
          </a:bodyPr>
          <a:lstStyle/>
          <a:p>
            <a:r>
              <a:rPr lang="en-US" sz="2000" b="1" dirty="0">
                <a:latin typeface="Century Gothic" pitchFamily="34" charset="0"/>
              </a:rPr>
              <a:t>G</a:t>
            </a:r>
          </a:p>
        </p:txBody>
      </p:sp>
      <p:sp>
        <p:nvSpPr>
          <p:cNvPr id="88" name="Rectangle 19"/>
          <p:cNvSpPr>
            <a:spLocks noChangeArrowheads="1"/>
          </p:cNvSpPr>
          <p:nvPr/>
        </p:nvSpPr>
        <p:spPr bwMode="auto">
          <a:xfrm>
            <a:off x="4832350" y="2867025"/>
            <a:ext cx="355600" cy="393700"/>
          </a:xfrm>
          <a:prstGeom prst="rect">
            <a:avLst/>
          </a:prstGeom>
          <a:noFill/>
          <a:ln w="9525">
            <a:noFill/>
            <a:miter lim="800000"/>
            <a:headEnd/>
            <a:tailEnd/>
          </a:ln>
        </p:spPr>
        <p:txBody>
          <a:bodyPr wrap="none" lIns="84350" tIns="42175" rIns="84350" bIns="42175">
            <a:spAutoFit/>
          </a:bodyPr>
          <a:lstStyle/>
          <a:p>
            <a:r>
              <a:rPr lang="en-US" sz="2000" b="1">
                <a:latin typeface="Century Gothic" pitchFamily="34" charset="0"/>
              </a:rPr>
              <a:t>A</a:t>
            </a:r>
          </a:p>
        </p:txBody>
      </p:sp>
      <p:sp>
        <p:nvSpPr>
          <p:cNvPr id="89" name="Rectangle 20"/>
          <p:cNvSpPr>
            <a:spLocks noChangeArrowheads="1"/>
          </p:cNvSpPr>
          <p:nvPr/>
        </p:nvSpPr>
        <p:spPr bwMode="auto">
          <a:xfrm>
            <a:off x="4968875" y="3171825"/>
            <a:ext cx="358775" cy="393700"/>
          </a:xfrm>
          <a:prstGeom prst="rect">
            <a:avLst/>
          </a:prstGeom>
          <a:noFill/>
          <a:ln w="9525">
            <a:noFill/>
            <a:miter lim="800000"/>
            <a:headEnd/>
            <a:tailEnd/>
          </a:ln>
        </p:spPr>
        <p:txBody>
          <a:bodyPr wrap="none" lIns="84350" tIns="42175" rIns="84350" bIns="42175">
            <a:spAutoFit/>
          </a:bodyPr>
          <a:lstStyle/>
          <a:p>
            <a:r>
              <a:rPr lang="en-US" sz="2000" b="1">
                <a:latin typeface="Century Gothic" pitchFamily="34" charset="0"/>
              </a:rPr>
              <a:t>N</a:t>
            </a:r>
          </a:p>
        </p:txBody>
      </p:sp>
      <p:sp>
        <p:nvSpPr>
          <p:cNvPr id="90" name="Rectangle 21"/>
          <p:cNvSpPr>
            <a:spLocks noChangeArrowheads="1"/>
          </p:cNvSpPr>
          <p:nvPr/>
        </p:nvSpPr>
        <p:spPr bwMode="auto">
          <a:xfrm>
            <a:off x="3527425" y="3703638"/>
            <a:ext cx="319088" cy="393700"/>
          </a:xfrm>
          <a:prstGeom prst="rect">
            <a:avLst/>
          </a:prstGeom>
          <a:noFill/>
          <a:ln w="9525">
            <a:noFill/>
            <a:miter lim="800000"/>
            <a:headEnd/>
            <a:tailEnd/>
          </a:ln>
        </p:spPr>
        <p:txBody>
          <a:bodyPr wrap="none" lIns="84350" tIns="42175" rIns="84350" bIns="42175">
            <a:spAutoFit/>
          </a:bodyPr>
          <a:lstStyle/>
          <a:p>
            <a:r>
              <a:rPr lang="en-US" sz="2000" b="1">
                <a:latin typeface="Century Gothic" pitchFamily="34" charset="0"/>
              </a:rPr>
              <a:t>R</a:t>
            </a:r>
          </a:p>
        </p:txBody>
      </p:sp>
      <p:sp>
        <p:nvSpPr>
          <p:cNvPr id="91" name="Rectangle 22"/>
          <p:cNvSpPr>
            <a:spLocks noChangeArrowheads="1"/>
          </p:cNvSpPr>
          <p:nvPr/>
        </p:nvSpPr>
        <p:spPr bwMode="auto">
          <a:xfrm>
            <a:off x="3665538" y="4010025"/>
            <a:ext cx="303212" cy="393700"/>
          </a:xfrm>
          <a:prstGeom prst="rect">
            <a:avLst/>
          </a:prstGeom>
          <a:noFill/>
          <a:ln w="9525">
            <a:noFill/>
            <a:miter lim="800000"/>
            <a:headEnd/>
            <a:tailEnd/>
          </a:ln>
        </p:spPr>
        <p:txBody>
          <a:bodyPr wrap="none" lIns="84350" tIns="42175" rIns="84350" bIns="42175">
            <a:spAutoFit/>
          </a:bodyPr>
          <a:lstStyle/>
          <a:p>
            <a:r>
              <a:rPr lang="en-US" sz="2000" b="1" dirty="0">
                <a:latin typeface="Century Gothic" pitchFamily="34" charset="0"/>
              </a:rPr>
              <a:t>E</a:t>
            </a:r>
          </a:p>
        </p:txBody>
      </p:sp>
      <p:sp>
        <p:nvSpPr>
          <p:cNvPr id="92" name="Rectangle 23"/>
          <p:cNvSpPr>
            <a:spLocks noChangeArrowheads="1"/>
          </p:cNvSpPr>
          <p:nvPr/>
        </p:nvSpPr>
        <p:spPr bwMode="auto">
          <a:xfrm>
            <a:off x="3940175" y="4238625"/>
            <a:ext cx="333854" cy="392950"/>
          </a:xfrm>
          <a:prstGeom prst="rect">
            <a:avLst/>
          </a:prstGeom>
          <a:noFill/>
          <a:ln w="9525">
            <a:noFill/>
            <a:miter lim="800000"/>
            <a:headEnd/>
            <a:tailEnd/>
          </a:ln>
        </p:spPr>
        <p:txBody>
          <a:bodyPr wrap="none" lIns="84350" tIns="42175" rIns="84350" bIns="42175">
            <a:spAutoFit/>
          </a:bodyPr>
          <a:lstStyle/>
          <a:p>
            <a:r>
              <a:rPr lang="en-US" sz="2000" b="1" dirty="0"/>
              <a:t>G</a:t>
            </a:r>
            <a:endParaRPr lang="en-US" sz="2000" b="1" dirty="0">
              <a:latin typeface="Century Gothic" pitchFamily="34" charset="0"/>
            </a:endParaRPr>
          </a:p>
        </p:txBody>
      </p:sp>
      <p:sp>
        <p:nvSpPr>
          <p:cNvPr id="93" name="Rectangle 25"/>
          <p:cNvSpPr>
            <a:spLocks noChangeArrowheads="1"/>
          </p:cNvSpPr>
          <p:nvPr/>
        </p:nvSpPr>
        <p:spPr bwMode="auto">
          <a:xfrm>
            <a:off x="4557713" y="4191000"/>
            <a:ext cx="312737" cy="393700"/>
          </a:xfrm>
          <a:prstGeom prst="rect">
            <a:avLst/>
          </a:prstGeom>
          <a:noFill/>
          <a:ln w="9525">
            <a:noFill/>
            <a:miter lim="800000"/>
            <a:headEnd/>
            <a:tailEnd/>
          </a:ln>
        </p:spPr>
        <p:txBody>
          <a:bodyPr wrap="none" lIns="84350" tIns="42175" rIns="84350" bIns="42175">
            <a:spAutoFit/>
          </a:bodyPr>
          <a:lstStyle/>
          <a:p>
            <a:r>
              <a:rPr lang="en-US" sz="2000" b="1" dirty="0">
                <a:latin typeface="Century Gothic" pitchFamily="34" charset="0"/>
              </a:rPr>
              <a:t>S</a:t>
            </a:r>
          </a:p>
        </p:txBody>
      </p:sp>
      <p:sp>
        <p:nvSpPr>
          <p:cNvPr id="94" name="Rectangle 27"/>
          <p:cNvSpPr>
            <a:spLocks noChangeArrowheads="1"/>
          </p:cNvSpPr>
          <p:nvPr/>
        </p:nvSpPr>
        <p:spPr bwMode="auto">
          <a:xfrm>
            <a:off x="4900613" y="3857625"/>
            <a:ext cx="319087" cy="393700"/>
          </a:xfrm>
          <a:prstGeom prst="rect">
            <a:avLst/>
          </a:prstGeom>
          <a:noFill/>
          <a:ln w="9525">
            <a:noFill/>
            <a:miter lim="800000"/>
            <a:headEnd/>
            <a:tailEnd/>
          </a:ln>
        </p:spPr>
        <p:txBody>
          <a:bodyPr wrap="none" lIns="84350" tIns="42175" rIns="84350" bIns="42175">
            <a:spAutoFit/>
          </a:bodyPr>
          <a:lstStyle/>
          <a:p>
            <a:r>
              <a:rPr lang="en-US" sz="2000" b="1" dirty="0">
                <a:latin typeface="Century Gothic" pitchFamily="34" charset="0"/>
              </a:rPr>
              <a:t>R</a:t>
            </a:r>
          </a:p>
        </p:txBody>
      </p:sp>
      <p:sp>
        <p:nvSpPr>
          <p:cNvPr id="95" name="Rectangle 28"/>
          <p:cNvSpPr>
            <a:spLocks noChangeArrowheads="1"/>
          </p:cNvSpPr>
          <p:nvPr/>
        </p:nvSpPr>
        <p:spPr bwMode="auto">
          <a:xfrm>
            <a:off x="5038725" y="3552825"/>
            <a:ext cx="242888" cy="393700"/>
          </a:xfrm>
          <a:prstGeom prst="rect">
            <a:avLst/>
          </a:prstGeom>
          <a:noFill/>
          <a:ln w="9525">
            <a:noFill/>
            <a:miter lim="800000"/>
            <a:headEnd/>
            <a:tailEnd/>
          </a:ln>
        </p:spPr>
        <p:txBody>
          <a:bodyPr wrap="none" lIns="84350" tIns="42175" rIns="84350" bIns="42175">
            <a:spAutoFit/>
          </a:bodyPr>
          <a:lstStyle/>
          <a:p>
            <a:r>
              <a:rPr lang="en-US" sz="2000" b="1" dirty="0">
                <a:latin typeface="Century Gothic" pitchFamily="34" charset="0"/>
              </a:rPr>
              <a:t>I</a:t>
            </a:r>
          </a:p>
        </p:txBody>
      </p:sp>
      <p:sp>
        <p:nvSpPr>
          <p:cNvPr id="97" name="Rectangle 35"/>
          <p:cNvSpPr>
            <a:spLocks noChangeArrowheads="1"/>
          </p:cNvSpPr>
          <p:nvPr/>
        </p:nvSpPr>
        <p:spPr bwMode="auto">
          <a:xfrm>
            <a:off x="1828800" y="2881312"/>
            <a:ext cx="1143000" cy="444500"/>
          </a:xfrm>
          <a:prstGeom prst="rect">
            <a:avLst/>
          </a:prstGeom>
          <a:noFill/>
          <a:ln w="12700">
            <a:solidFill>
              <a:schemeClr val="tx1"/>
            </a:solidFill>
            <a:miter lim="800000"/>
            <a:headEnd/>
            <a:tailEnd/>
          </a:ln>
        </p:spPr>
        <p:txBody>
          <a:bodyPr wrap="none" lIns="83768" tIns="41884" rIns="83768" bIns="41884" anchor="ctr"/>
          <a:lstStyle/>
          <a:p>
            <a:endParaRPr lang="en-US"/>
          </a:p>
        </p:txBody>
      </p:sp>
      <p:sp>
        <p:nvSpPr>
          <p:cNvPr id="98" name="Rectangle 36"/>
          <p:cNvSpPr>
            <a:spLocks noChangeArrowheads="1"/>
          </p:cNvSpPr>
          <p:nvPr/>
        </p:nvSpPr>
        <p:spPr bwMode="auto">
          <a:xfrm>
            <a:off x="1905000" y="2976563"/>
            <a:ext cx="906463" cy="300037"/>
          </a:xfrm>
          <a:prstGeom prst="rect">
            <a:avLst/>
          </a:prstGeom>
          <a:noFill/>
          <a:ln w="9525">
            <a:solidFill>
              <a:schemeClr val="bg1"/>
            </a:solidFill>
            <a:miter lim="800000"/>
            <a:headEnd/>
            <a:tailEnd/>
          </a:ln>
        </p:spPr>
        <p:txBody>
          <a:bodyPr wrap="none" lIns="84350" tIns="42175" rIns="84350" bIns="42175">
            <a:spAutoFit/>
          </a:bodyPr>
          <a:lstStyle/>
          <a:p>
            <a:r>
              <a:rPr lang="en-US" sz="1400" b="1" dirty="0" err="1">
                <a:latin typeface="Century Gothic" pitchFamily="34" charset="0"/>
              </a:rPr>
              <a:t>Manusia</a:t>
            </a:r>
            <a:endParaRPr lang="en-US" sz="1400" b="1" dirty="0">
              <a:latin typeface="Century Gothic" pitchFamily="34" charset="0"/>
            </a:endParaRPr>
          </a:p>
        </p:txBody>
      </p:sp>
      <p:sp>
        <p:nvSpPr>
          <p:cNvPr id="99" name="Oval 37"/>
          <p:cNvSpPr>
            <a:spLocks noChangeArrowheads="1"/>
          </p:cNvSpPr>
          <p:nvPr/>
        </p:nvSpPr>
        <p:spPr bwMode="auto">
          <a:xfrm>
            <a:off x="4953000" y="1371600"/>
            <a:ext cx="1350963" cy="1247775"/>
          </a:xfrm>
          <a:prstGeom prst="ellipse">
            <a:avLst/>
          </a:prstGeom>
          <a:solidFill>
            <a:srgbClr val="FDA4B5"/>
          </a:solidFill>
          <a:ln w="25400">
            <a:solidFill>
              <a:schemeClr val="bg1"/>
            </a:solidFill>
            <a:round/>
            <a:headEnd/>
            <a:tailEnd/>
          </a:ln>
        </p:spPr>
        <p:txBody>
          <a:bodyPr wrap="none" lIns="83768" tIns="41884" rIns="83768" bIns="41884" anchor="ctr"/>
          <a:lstStyle/>
          <a:p>
            <a:endParaRPr lang="en-US"/>
          </a:p>
        </p:txBody>
      </p:sp>
      <p:sp>
        <p:nvSpPr>
          <p:cNvPr id="100" name="Rectangle 43"/>
          <p:cNvSpPr>
            <a:spLocks noChangeArrowheads="1"/>
          </p:cNvSpPr>
          <p:nvPr/>
        </p:nvSpPr>
        <p:spPr bwMode="auto">
          <a:xfrm>
            <a:off x="5776913" y="2971800"/>
            <a:ext cx="1004887" cy="300038"/>
          </a:xfrm>
          <a:prstGeom prst="rect">
            <a:avLst/>
          </a:prstGeom>
          <a:noFill/>
          <a:ln w="9525">
            <a:solidFill>
              <a:schemeClr val="bg1"/>
            </a:solidFill>
            <a:miter lim="800000"/>
            <a:headEnd/>
            <a:tailEnd/>
          </a:ln>
        </p:spPr>
        <p:txBody>
          <a:bodyPr wrap="none" lIns="84350" tIns="42175" rIns="84350" bIns="42175">
            <a:spAutoFit/>
          </a:bodyPr>
          <a:lstStyle/>
          <a:p>
            <a:r>
              <a:rPr lang="en-US" sz="1400" b="1" dirty="0" err="1">
                <a:latin typeface="Century Gothic" pitchFamily="34" charset="0"/>
              </a:rPr>
              <a:t>Peralatan</a:t>
            </a:r>
            <a:endParaRPr lang="en-US" sz="1400" b="1" dirty="0">
              <a:latin typeface="Century Gothic" pitchFamily="34" charset="0"/>
            </a:endParaRPr>
          </a:p>
        </p:txBody>
      </p:sp>
      <p:sp>
        <p:nvSpPr>
          <p:cNvPr id="101" name="Rectangle 45"/>
          <p:cNvSpPr>
            <a:spLocks noChangeArrowheads="1"/>
          </p:cNvSpPr>
          <p:nvPr/>
        </p:nvSpPr>
        <p:spPr bwMode="auto">
          <a:xfrm>
            <a:off x="1828800" y="3509963"/>
            <a:ext cx="1150938" cy="300037"/>
          </a:xfrm>
          <a:prstGeom prst="rect">
            <a:avLst/>
          </a:prstGeom>
          <a:noFill/>
          <a:ln w="9525">
            <a:solidFill>
              <a:schemeClr val="bg1"/>
            </a:solidFill>
            <a:miter lim="800000"/>
            <a:headEnd/>
            <a:tailEnd/>
          </a:ln>
        </p:spPr>
        <p:txBody>
          <a:bodyPr wrap="none" lIns="84350" tIns="42175" rIns="84350" bIns="42175">
            <a:spAutoFit/>
          </a:bodyPr>
          <a:lstStyle/>
          <a:p>
            <a:r>
              <a:rPr lang="en-US" sz="1400" b="1" dirty="0" err="1">
                <a:latin typeface="Century Gothic" pitchFamily="34" charset="0"/>
              </a:rPr>
              <a:t>Peruntukan</a:t>
            </a:r>
            <a:endParaRPr lang="en-US" sz="1400" b="1" dirty="0">
              <a:latin typeface="Century Gothic" pitchFamily="34" charset="0"/>
            </a:endParaRPr>
          </a:p>
        </p:txBody>
      </p:sp>
      <p:sp>
        <p:nvSpPr>
          <p:cNvPr id="102" name="Rectangle 46"/>
          <p:cNvSpPr>
            <a:spLocks noChangeArrowheads="1"/>
          </p:cNvSpPr>
          <p:nvPr/>
        </p:nvSpPr>
        <p:spPr bwMode="auto">
          <a:xfrm>
            <a:off x="1828800" y="3429000"/>
            <a:ext cx="1155700" cy="417513"/>
          </a:xfrm>
          <a:prstGeom prst="rect">
            <a:avLst/>
          </a:prstGeom>
          <a:noFill/>
          <a:ln w="12700">
            <a:solidFill>
              <a:schemeClr val="tx1"/>
            </a:solidFill>
            <a:miter lim="800000"/>
            <a:headEnd/>
            <a:tailEnd/>
          </a:ln>
        </p:spPr>
        <p:txBody>
          <a:bodyPr wrap="none" lIns="83768" tIns="41884" rIns="83768" bIns="41884" anchor="ctr"/>
          <a:lstStyle/>
          <a:p>
            <a:endParaRPr lang="en-US"/>
          </a:p>
        </p:txBody>
      </p:sp>
      <p:sp>
        <p:nvSpPr>
          <p:cNvPr id="103" name="Rectangle 47"/>
          <p:cNvSpPr>
            <a:spLocks noChangeArrowheads="1"/>
          </p:cNvSpPr>
          <p:nvPr/>
        </p:nvSpPr>
        <p:spPr bwMode="auto">
          <a:xfrm>
            <a:off x="5745163" y="4027488"/>
            <a:ext cx="1112837" cy="315912"/>
          </a:xfrm>
          <a:prstGeom prst="rect">
            <a:avLst/>
          </a:prstGeom>
          <a:noFill/>
          <a:ln w="9525">
            <a:noFill/>
            <a:miter lim="800000"/>
            <a:headEnd/>
            <a:tailEnd/>
          </a:ln>
        </p:spPr>
        <p:txBody>
          <a:bodyPr lIns="84350" tIns="42175" rIns="84350" bIns="42175">
            <a:spAutoFit/>
          </a:bodyPr>
          <a:lstStyle/>
          <a:p>
            <a:r>
              <a:rPr lang="en-US" sz="1500" b="1" dirty="0"/>
              <a:t> </a:t>
            </a:r>
            <a:r>
              <a:rPr lang="en-US" sz="1400" b="1" dirty="0" err="1">
                <a:latin typeface="Century Gothic" pitchFamily="34" charset="0"/>
              </a:rPr>
              <a:t>Maklumat</a:t>
            </a:r>
            <a:endParaRPr lang="en-US" sz="1400" b="1" dirty="0">
              <a:latin typeface="Century Gothic" pitchFamily="34" charset="0"/>
            </a:endParaRPr>
          </a:p>
        </p:txBody>
      </p:sp>
      <p:sp>
        <p:nvSpPr>
          <p:cNvPr id="104" name="Oval 48"/>
          <p:cNvSpPr>
            <a:spLocks noChangeArrowheads="1"/>
          </p:cNvSpPr>
          <p:nvPr/>
        </p:nvSpPr>
        <p:spPr bwMode="auto">
          <a:xfrm>
            <a:off x="3688126" y="2895600"/>
            <a:ext cx="1372030" cy="1422400"/>
          </a:xfrm>
          <a:prstGeom prst="ellipse">
            <a:avLst/>
          </a:prstGeom>
          <a:solidFill>
            <a:srgbClr val="EF9100"/>
          </a:solidFill>
          <a:ln w="25400">
            <a:solidFill>
              <a:schemeClr val="tx1"/>
            </a:solidFill>
            <a:round/>
            <a:headEnd/>
            <a:tailEnd/>
          </a:ln>
        </p:spPr>
        <p:txBody>
          <a:bodyPr wrap="none" lIns="83768" tIns="41884" rIns="83768" bIns="41884" anchor="ctr"/>
          <a:lstStyle/>
          <a:p>
            <a:endParaRPr lang="en-US"/>
          </a:p>
        </p:txBody>
      </p:sp>
      <p:sp>
        <p:nvSpPr>
          <p:cNvPr id="106" name="Rectangle 50"/>
          <p:cNvSpPr>
            <a:spLocks noChangeArrowheads="1"/>
          </p:cNvSpPr>
          <p:nvPr/>
        </p:nvSpPr>
        <p:spPr bwMode="auto">
          <a:xfrm>
            <a:off x="4941888" y="1500188"/>
            <a:ext cx="1346200" cy="885825"/>
          </a:xfrm>
          <a:prstGeom prst="rect">
            <a:avLst/>
          </a:prstGeom>
          <a:noFill/>
          <a:ln w="9525">
            <a:noFill/>
            <a:miter lim="800000"/>
            <a:headEnd/>
            <a:tailEnd/>
          </a:ln>
        </p:spPr>
        <p:txBody>
          <a:bodyPr lIns="84350" tIns="42175" rIns="84350" bIns="42175">
            <a:spAutoFit/>
          </a:bodyPr>
          <a:lstStyle/>
          <a:p>
            <a:pPr algn="ctr"/>
            <a:endParaRPr lang="en-US" sz="1600" b="1">
              <a:latin typeface="Century Gothic" pitchFamily="34" charset="0"/>
            </a:endParaRPr>
          </a:p>
          <a:p>
            <a:pPr algn="ctr"/>
            <a:r>
              <a:rPr lang="en-US" sz="1800" b="1">
                <a:latin typeface="Century Gothic" pitchFamily="34" charset="0"/>
              </a:rPr>
              <a:t>SUSUN &amp;</a:t>
            </a:r>
          </a:p>
          <a:p>
            <a:pPr algn="ctr"/>
            <a:r>
              <a:rPr lang="en-US" sz="1800" b="1">
                <a:latin typeface="Century Gothic" pitchFamily="34" charset="0"/>
              </a:rPr>
              <a:t>INDEKS</a:t>
            </a:r>
          </a:p>
        </p:txBody>
      </p:sp>
      <p:sp>
        <p:nvSpPr>
          <p:cNvPr id="107" name="Rectangle 51"/>
          <p:cNvSpPr>
            <a:spLocks noChangeArrowheads="1"/>
          </p:cNvSpPr>
          <p:nvPr/>
        </p:nvSpPr>
        <p:spPr bwMode="auto">
          <a:xfrm>
            <a:off x="3657600" y="4953000"/>
            <a:ext cx="1604963" cy="639172"/>
          </a:xfrm>
          <a:prstGeom prst="rect">
            <a:avLst/>
          </a:prstGeom>
          <a:noFill/>
          <a:ln w="9525">
            <a:noFill/>
            <a:miter lim="800000"/>
            <a:headEnd/>
            <a:tailEnd/>
          </a:ln>
        </p:spPr>
        <p:txBody>
          <a:bodyPr lIns="84350" tIns="42175" rIns="84350" bIns="42175">
            <a:spAutoFit/>
          </a:bodyPr>
          <a:lstStyle/>
          <a:p>
            <a:pPr algn="ctr"/>
            <a:r>
              <a:rPr lang="en-US" sz="1800" b="1" dirty="0">
                <a:latin typeface="Century Gothic" pitchFamily="34" charset="0"/>
              </a:rPr>
              <a:t>SIMPAN &amp;</a:t>
            </a:r>
          </a:p>
          <a:p>
            <a:pPr algn="ctr"/>
            <a:r>
              <a:rPr lang="en-US" sz="1800" b="1" dirty="0">
                <a:latin typeface="Century Gothic" pitchFamily="34" charset="0"/>
              </a:rPr>
              <a:t>KAWAL</a:t>
            </a:r>
          </a:p>
        </p:txBody>
      </p:sp>
      <p:sp>
        <p:nvSpPr>
          <p:cNvPr id="109" name="AutoShape 57"/>
          <p:cNvSpPr>
            <a:spLocks noChangeArrowheads="1"/>
          </p:cNvSpPr>
          <p:nvPr/>
        </p:nvSpPr>
        <p:spPr bwMode="auto">
          <a:xfrm>
            <a:off x="3048000" y="3527425"/>
            <a:ext cx="331788" cy="130175"/>
          </a:xfrm>
          <a:prstGeom prst="rightArrow">
            <a:avLst>
              <a:gd name="adj1" fmla="val 50000"/>
              <a:gd name="adj2" fmla="val 132631"/>
            </a:avLst>
          </a:prstGeom>
          <a:solidFill>
            <a:schemeClr val="accent1"/>
          </a:solidFill>
          <a:ln w="12700">
            <a:solidFill>
              <a:schemeClr val="tx1"/>
            </a:solidFill>
            <a:miter lim="800000"/>
            <a:headEnd/>
            <a:tailEnd/>
          </a:ln>
        </p:spPr>
        <p:txBody>
          <a:bodyPr wrap="none" lIns="83768" tIns="41884" rIns="83768" bIns="41884" anchor="ctr"/>
          <a:lstStyle/>
          <a:p>
            <a:endParaRPr lang="en-US"/>
          </a:p>
        </p:txBody>
      </p:sp>
      <p:sp>
        <p:nvSpPr>
          <p:cNvPr id="110" name="AutoShape 58"/>
          <p:cNvSpPr>
            <a:spLocks noChangeArrowheads="1"/>
          </p:cNvSpPr>
          <p:nvPr/>
        </p:nvSpPr>
        <p:spPr bwMode="auto">
          <a:xfrm>
            <a:off x="3048000" y="4137025"/>
            <a:ext cx="469900" cy="130175"/>
          </a:xfrm>
          <a:prstGeom prst="rightArrow">
            <a:avLst>
              <a:gd name="adj1" fmla="val 50000"/>
              <a:gd name="adj2" fmla="val 187858"/>
            </a:avLst>
          </a:prstGeom>
          <a:solidFill>
            <a:schemeClr val="accent1"/>
          </a:solidFill>
          <a:ln w="12700">
            <a:solidFill>
              <a:schemeClr val="tx1"/>
            </a:solidFill>
            <a:miter lim="800000"/>
            <a:headEnd/>
            <a:tailEnd/>
          </a:ln>
        </p:spPr>
        <p:txBody>
          <a:bodyPr wrap="none" lIns="83768" tIns="41884" rIns="83768" bIns="41884" anchor="ctr"/>
          <a:lstStyle/>
          <a:p>
            <a:endParaRPr lang="en-US"/>
          </a:p>
        </p:txBody>
      </p:sp>
      <p:sp>
        <p:nvSpPr>
          <p:cNvPr id="111" name="AutoShape 59"/>
          <p:cNvSpPr>
            <a:spLocks noChangeArrowheads="1"/>
          </p:cNvSpPr>
          <p:nvPr/>
        </p:nvSpPr>
        <p:spPr bwMode="auto">
          <a:xfrm>
            <a:off x="5314950" y="3603625"/>
            <a:ext cx="400050" cy="130175"/>
          </a:xfrm>
          <a:prstGeom prst="leftArrow">
            <a:avLst>
              <a:gd name="adj1" fmla="val 50000"/>
              <a:gd name="adj2" fmla="val 159890"/>
            </a:avLst>
          </a:prstGeom>
          <a:solidFill>
            <a:schemeClr val="accent1"/>
          </a:solidFill>
          <a:ln w="12700">
            <a:solidFill>
              <a:schemeClr val="tx1"/>
            </a:solidFill>
            <a:miter lim="800000"/>
            <a:headEnd/>
            <a:tailEnd/>
          </a:ln>
        </p:spPr>
        <p:txBody>
          <a:bodyPr wrap="none" lIns="83768" tIns="41884" rIns="83768" bIns="41884" anchor="ctr"/>
          <a:lstStyle/>
          <a:p>
            <a:endParaRPr lang="en-US"/>
          </a:p>
        </p:txBody>
      </p:sp>
      <p:sp>
        <p:nvSpPr>
          <p:cNvPr id="112" name="Rectangle 47"/>
          <p:cNvSpPr>
            <a:spLocks noChangeArrowheads="1"/>
          </p:cNvSpPr>
          <p:nvPr/>
        </p:nvSpPr>
        <p:spPr bwMode="auto">
          <a:xfrm>
            <a:off x="5791200" y="3505200"/>
            <a:ext cx="762000" cy="315913"/>
          </a:xfrm>
          <a:prstGeom prst="rect">
            <a:avLst/>
          </a:prstGeom>
          <a:noFill/>
          <a:ln w="9525">
            <a:noFill/>
            <a:miter lim="800000"/>
            <a:headEnd/>
            <a:tailEnd/>
          </a:ln>
        </p:spPr>
        <p:txBody>
          <a:bodyPr lIns="84350" tIns="42175" rIns="84350" bIns="42175">
            <a:spAutoFit/>
          </a:bodyPr>
          <a:lstStyle/>
          <a:p>
            <a:r>
              <a:rPr lang="en-US" sz="1500" b="1"/>
              <a:t> </a:t>
            </a:r>
            <a:r>
              <a:rPr lang="en-US" sz="1400" b="1">
                <a:latin typeface="Century Gothic" pitchFamily="34" charset="0"/>
              </a:rPr>
              <a:t>Masa</a:t>
            </a:r>
          </a:p>
        </p:txBody>
      </p:sp>
      <p:sp>
        <p:nvSpPr>
          <p:cNvPr id="113" name="Rectangle 44"/>
          <p:cNvSpPr>
            <a:spLocks noChangeArrowheads="1"/>
          </p:cNvSpPr>
          <p:nvPr/>
        </p:nvSpPr>
        <p:spPr bwMode="auto">
          <a:xfrm>
            <a:off x="5756275" y="3470275"/>
            <a:ext cx="949325" cy="415925"/>
          </a:xfrm>
          <a:prstGeom prst="rect">
            <a:avLst/>
          </a:prstGeom>
          <a:noFill/>
          <a:ln w="12700">
            <a:solidFill>
              <a:schemeClr val="tx1"/>
            </a:solidFill>
            <a:miter lim="800000"/>
            <a:headEnd/>
            <a:tailEnd/>
          </a:ln>
        </p:spPr>
        <p:txBody>
          <a:bodyPr wrap="none" lIns="83768" tIns="41884" rIns="83768" bIns="41884" anchor="ctr"/>
          <a:lstStyle/>
          <a:p>
            <a:endParaRPr lang="en-US"/>
          </a:p>
        </p:txBody>
      </p:sp>
      <p:sp>
        <p:nvSpPr>
          <p:cNvPr id="114" name="AutoShape 57"/>
          <p:cNvSpPr>
            <a:spLocks noChangeArrowheads="1"/>
          </p:cNvSpPr>
          <p:nvPr/>
        </p:nvSpPr>
        <p:spPr bwMode="auto">
          <a:xfrm>
            <a:off x="3124200" y="3048000"/>
            <a:ext cx="331788" cy="130175"/>
          </a:xfrm>
          <a:prstGeom prst="rightArrow">
            <a:avLst>
              <a:gd name="adj1" fmla="val 50000"/>
              <a:gd name="adj2" fmla="val 132631"/>
            </a:avLst>
          </a:prstGeom>
          <a:solidFill>
            <a:schemeClr val="accent1"/>
          </a:solidFill>
          <a:ln w="12700">
            <a:solidFill>
              <a:schemeClr val="tx1"/>
            </a:solidFill>
            <a:miter lim="800000"/>
            <a:headEnd/>
            <a:tailEnd/>
          </a:ln>
        </p:spPr>
        <p:txBody>
          <a:bodyPr wrap="none" lIns="83768" tIns="41884" rIns="83768" bIns="41884" anchor="ctr"/>
          <a:lstStyle/>
          <a:p>
            <a:endParaRPr lang="en-US"/>
          </a:p>
        </p:txBody>
      </p:sp>
      <p:sp>
        <p:nvSpPr>
          <p:cNvPr id="115" name="AutoShape 60"/>
          <p:cNvSpPr>
            <a:spLocks noChangeArrowheads="1"/>
          </p:cNvSpPr>
          <p:nvPr/>
        </p:nvSpPr>
        <p:spPr bwMode="auto">
          <a:xfrm>
            <a:off x="5307012" y="3070225"/>
            <a:ext cx="331788" cy="130175"/>
          </a:xfrm>
          <a:prstGeom prst="leftArrow">
            <a:avLst>
              <a:gd name="adj1" fmla="val 50000"/>
              <a:gd name="adj2" fmla="val 132608"/>
            </a:avLst>
          </a:prstGeom>
          <a:solidFill>
            <a:schemeClr val="accent1"/>
          </a:solidFill>
          <a:ln w="12700">
            <a:solidFill>
              <a:schemeClr val="tx1"/>
            </a:solidFill>
            <a:miter lim="800000"/>
            <a:headEnd/>
            <a:tailEnd/>
          </a:ln>
        </p:spPr>
        <p:txBody>
          <a:bodyPr wrap="none" lIns="83768" tIns="41884" rIns="83768" bIns="41884" anchor="ctr"/>
          <a:lstStyle/>
          <a:p>
            <a:endParaRPr lang="en-US"/>
          </a:p>
        </p:txBody>
      </p:sp>
      <p:sp>
        <p:nvSpPr>
          <p:cNvPr id="116" name="Rectangle 44"/>
          <p:cNvSpPr>
            <a:spLocks noChangeArrowheads="1"/>
          </p:cNvSpPr>
          <p:nvPr/>
        </p:nvSpPr>
        <p:spPr bwMode="auto">
          <a:xfrm>
            <a:off x="5791200" y="2895600"/>
            <a:ext cx="949325" cy="415925"/>
          </a:xfrm>
          <a:prstGeom prst="rect">
            <a:avLst/>
          </a:prstGeom>
          <a:noFill/>
          <a:ln w="12700">
            <a:solidFill>
              <a:schemeClr val="tx1"/>
            </a:solidFill>
            <a:miter lim="800000"/>
            <a:headEnd/>
            <a:tailEnd/>
          </a:ln>
        </p:spPr>
        <p:txBody>
          <a:bodyPr wrap="none" lIns="83768" tIns="41884" rIns="83768" bIns="41884" anchor="ctr"/>
          <a:lstStyle/>
          <a:p>
            <a:endParaRPr lang="en-US"/>
          </a:p>
        </p:txBody>
      </p:sp>
      <p:sp>
        <p:nvSpPr>
          <p:cNvPr id="119" name="Rectangle 39"/>
          <p:cNvSpPr>
            <a:spLocks noChangeArrowheads="1"/>
          </p:cNvSpPr>
          <p:nvPr/>
        </p:nvSpPr>
        <p:spPr bwMode="auto">
          <a:xfrm>
            <a:off x="3523990" y="5794949"/>
            <a:ext cx="1800225" cy="515938"/>
          </a:xfrm>
          <a:prstGeom prst="rect">
            <a:avLst/>
          </a:prstGeom>
          <a:noFill/>
          <a:ln w="9525">
            <a:noFill/>
            <a:miter lim="800000"/>
            <a:headEnd/>
            <a:tailEnd/>
          </a:ln>
        </p:spPr>
        <p:txBody>
          <a:bodyPr wrap="none" lIns="84350" tIns="42175" rIns="84350" bIns="42175">
            <a:spAutoFit/>
          </a:bodyPr>
          <a:lstStyle/>
          <a:p>
            <a:pPr algn="ctr"/>
            <a:r>
              <a:rPr lang="en-US" sz="1400" b="1" dirty="0">
                <a:latin typeface="Century Gothic" pitchFamily="34" charset="0"/>
              </a:rPr>
              <a:t>SUSUNAN FAIL</a:t>
            </a:r>
          </a:p>
          <a:p>
            <a:pPr algn="ctr"/>
            <a:r>
              <a:rPr lang="en-US" sz="1400" b="1" dirty="0">
                <a:latin typeface="Century Gothic" pitchFamily="34" charset="0"/>
              </a:rPr>
              <a:t>(File Arrangement)</a:t>
            </a:r>
          </a:p>
        </p:txBody>
      </p:sp>
      <p:sp>
        <p:nvSpPr>
          <p:cNvPr id="121" name="Rectangle 24"/>
          <p:cNvSpPr>
            <a:spLocks noChangeArrowheads="1"/>
          </p:cNvSpPr>
          <p:nvPr/>
        </p:nvSpPr>
        <p:spPr bwMode="auto">
          <a:xfrm>
            <a:off x="4274029" y="4267200"/>
            <a:ext cx="251934" cy="392950"/>
          </a:xfrm>
          <a:prstGeom prst="rect">
            <a:avLst/>
          </a:prstGeom>
          <a:noFill/>
          <a:ln w="9525">
            <a:noFill/>
            <a:miter lim="800000"/>
            <a:headEnd/>
            <a:tailEnd/>
          </a:ln>
        </p:spPr>
        <p:txBody>
          <a:bodyPr wrap="square" lIns="84350" tIns="42175" rIns="84350" bIns="42175">
            <a:spAutoFit/>
          </a:bodyPr>
          <a:lstStyle/>
          <a:p>
            <a:r>
              <a:rPr lang="en-US" sz="2000" b="1" dirty="0">
                <a:latin typeface="Century Gothic" pitchFamily="34" charset="0"/>
              </a:rPr>
              <a:t>I</a:t>
            </a:r>
          </a:p>
        </p:txBody>
      </p:sp>
      <p:sp>
        <p:nvSpPr>
          <p:cNvPr id="122" name="Rectangle 26"/>
          <p:cNvSpPr>
            <a:spLocks noChangeArrowheads="1"/>
          </p:cNvSpPr>
          <p:nvPr/>
        </p:nvSpPr>
        <p:spPr bwMode="auto">
          <a:xfrm>
            <a:off x="4764088" y="4084638"/>
            <a:ext cx="277812" cy="393700"/>
          </a:xfrm>
          <a:prstGeom prst="rect">
            <a:avLst/>
          </a:prstGeom>
          <a:noFill/>
          <a:ln w="9525">
            <a:noFill/>
            <a:miter lim="800000"/>
            <a:headEnd/>
            <a:tailEnd/>
          </a:ln>
        </p:spPr>
        <p:txBody>
          <a:bodyPr wrap="none" lIns="84350" tIns="42175" rIns="84350" bIns="42175">
            <a:spAutoFit/>
          </a:bodyPr>
          <a:lstStyle/>
          <a:p>
            <a:r>
              <a:rPr lang="en-US" sz="2000" b="1" dirty="0">
                <a:latin typeface="Century Gothic" pitchFamily="34" charset="0"/>
              </a:rPr>
              <a:t>T</a:t>
            </a:r>
          </a:p>
        </p:txBody>
      </p:sp>
      <p:sp>
        <p:nvSpPr>
          <p:cNvPr id="123" name="AutoShape 60"/>
          <p:cNvSpPr>
            <a:spLocks noChangeArrowheads="1"/>
          </p:cNvSpPr>
          <p:nvPr/>
        </p:nvSpPr>
        <p:spPr bwMode="auto">
          <a:xfrm>
            <a:off x="5307012" y="4191000"/>
            <a:ext cx="331788" cy="130175"/>
          </a:xfrm>
          <a:prstGeom prst="leftArrow">
            <a:avLst>
              <a:gd name="adj1" fmla="val 50000"/>
              <a:gd name="adj2" fmla="val 132608"/>
            </a:avLst>
          </a:prstGeom>
          <a:solidFill>
            <a:schemeClr val="accent1"/>
          </a:solidFill>
          <a:ln w="12700">
            <a:solidFill>
              <a:schemeClr val="tx1"/>
            </a:solidFill>
            <a:miter lim="800000"/>
            <a:headEnd/>
            <a:tailEnd/>
          </a:ln>
        </p:spPr>
        <p:txBody>
          <a:bodyPr wrap="none" lIns="83768" tIns="41884" rIns="83768" bIns="41884" anchor="ctr"/>
          <a:lstStyle/>
          <a:p>
            <a:endParaRPr lang="en-US"/>
          </a:p>
        </p:txBody>
      </p:sp>
      <p:sp>
        <p:nvSpPr>
          <p:cNvPr id="47" name="Rectangle 46"/>
          <p:cNvSpPr>
            <a:spLocks noChangeArrowheads="1"/>
          </p:cNvSpPr>
          <p:nvPr/>
        </p:nvSpPr>
        <p:spPr bwMode="auto">
          <a:xfrm>
            <a:off x="1781306" y="3975100"/>
            <a:ext cx="1155700" cy="417513"/>
          </a:xfrm>
          <a:prstGeom prst="rect">
            <a:avLst/>
          </a:prstGeom>
          <a:noFill/>
          <a:ln w="12700">
            <a:solidFill>
              <a:schemeClr val="tx1"/>
            </a:solidFill>
            <a:miter lim="800000"/>
            <a:headEnd/>
            <a:tailEnd/>
          </a:ln>
        </p:spPr>
        <p:txBody>
          <a:bodyPr wrap="none" lIns="83768" tIns="41884" rIns="83768" bIns="41884" anchor="ctr"/>
          <a:lstStyle/>
          <a:p>
            <a:endParaRPr lang="en-US"/>
          </a:p>
        </p:txBody>
      </p:sp>
      <p:sp>
        <p:nvSpPr>
          <p:cNvPr id="2" name="Rectangle 1"/>
          <p:cNvSpPr/>
          <p:nvPr/>
        </p:nvSpPr>
        <p:spPr>
          <a:xfrm>
            <a:off x="3790830" y="3229452"/>
            <a:ext cx="1148071" cy="646331"/>
          </a:xfrm>
          <a:prstGeom prst="rect">
            <a:avLst/>
          </a:prstGeom>
        </p:spPr>
        <p:txBody>
          <a:bodyPr wrap="none">
            <a:spAutoFit/>
          </a:bodyPr>
          <a:lstStyle/>
          <a:p>
            <a:pPr algn="ctr"/>
            <a:r>
              <a:rPr lang="en-US" b="1" dirty="0" err="1">
                <a:latin typeface="Century Gothic" pitchFamily="34" charset="0"/>
              </a:rPr>
              <a:t>Prosedur</a:t>
            </a:r>
            <a:endParaRPr lang="en-US" b="1" dirty="0">
              <a:latin typeface="Century Gothic" pitchFamily="34" charset="0"/>
            </a:endParaRPr>
          </a:p>
          <a:p>
            <a:pPr algn="ctr"/>
            <a:r>
              <a:rPr lang="en-US" b="1" dirty="0">
                <a:latin typeface="Century Gothic" pitchFamily="34" charset="0"/>
              </a:rPr>
              <a:t>Fail</a:t>
            </a:r>
          </a:p>
        </p:txBody>
      </p:sp>
      <p:sp>
        <p:nvSpPr>
          <p:cNvPr id="49" name="Rectangle 52"/>
          <p:cNvSpPr>
            <a:spLocks noChangeArrowheads="1"/>
          </p:cNvSpPr>
          <p:nvPr/>
        </p:nvSpPr>
        <p:spPr bwMode="auto">
          <a:xfrm>
            <a:off x="1839913" y="4043362"/>
            <a:ext cx="971550" cy="300038"/>
          </a:xfrm>
          <a:prstGeom prst="rect">
            <a:avLst/>
          </a:prstGeom>
          <a:solidFill>
            <a:schemeClr val="bg1"/>
          </a:solidFill>
          <a:ln w="9525">
            <a:noFill/>
            <a:miter lim="800000"/>
            <a:headEnd/>
            <a:tailEnd/>
          </a:ln>
        </p:spPr>
        <p:txBody>
          <a:bodyPr lIns="84350" tIns="42175" rIns="84350" bIns="42175">
            <a:spAutoFit/>
          </a:bodyPr>
          <a:lstStyle/>
          <a:p>
            <a:r>
              <a:rPr lang="en-US" sz="1400" b="1" dirty="0" err="1">
                <a:latin typeface="Century Gothic" pitchFamily="34" charset="0"/>
              </a:rPr>
              <a:t>Prosedur</a:t>
            </a:r>
            <a:endParaRPr lang="en-US" sz="1400" b="1" dirty="0">
              <a:latin typeface="Century Gothic" pitchFamily="34" charset="0"/>
            </a:endParaRPr>
          </a:p>
        </p:txBody>
      </p:sp>
      <p:sp>
        <p:nvSpPr>
          <p:cNvPr id="48" name="Rectangle 28"/>
          <p:cNvSpPr>
            <a:spLocks noChangeArrowheads="1"/>
          </p:cNvSpPr>
          <p:nvPr/>
        </p:nvSpPr>
        <p:spPr bwMode="auto">
          <a:xfrm>
            <a:off x="4724400" y="2730500"/>
            <a:ext cx="242888" cy="393700"/>
          </a:xfrm>
          <a:prstGeom prst="rect">
            <a:avLst/>
          </a:prstGeom>
          <a:noFill/>
          <a:ln w="9525">
            <a:noFill/>
            <a:miter lim="800000"/>
            <a:headEnd/>
            <a:tailEnd/>
          </a:ln>
        </p:spPr>
        <p:txBody>
          <a:bodyPr wrap="none" lIns="84350" tIns="42175" rIns="84350" bIns="42175">
            <a:spAutoFit/>
          </a:bodyPr>
          <a:lstStyle/>
          <a:p>
            <a:r>
              <a:rPr lang="en-US" sz="2000" b="1" dirty="0">
                <a:latin typeface="Century Gothic" pitchFamily="34" charset="0"/>
              </a:rPr>
              <a:t>I</a:t>
            </a:r>
          </a:p>
        </p:txBody>
      </p:sp>
    </p:spTree>
    <p:extLst>
      <p:ext uri="{BB962C8B-B14F-4D97-AF65-F5344CB8AC3E}">
        <p14:creationId xmlns:p14="http://schemas.microsoft.com/office/powerpoint/2010/main" val="371215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itchFamily="34" charset="0"/>
              </a:rPr>
              <a:t>KONSEP PENGURUSAN FAIL</a:t>
            </a:r>
            <a:endParaRPr lang="en-US" b="1"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5" name="Rectangle 3"/>
          <p:cNvSpPr>
            <a:spLocks noChangeArrowheads="1"/>
          </p:cNvSpPr>
          <p:nvPr/>
        </p:nvSpPr>
        <p:spPr bwMode="auto">
          <a:xfrm>
            <a:off x="609600" y="1524000"/>
            <a:ext cx="1676400" cy="1447800"/>
          </a:xfrm>
          <a:prstGeom prst="rect">
            <a:avLst/>
          </a:prstGeom>
          <a:solidFill>
            <a:schemeClr val="accent4">
              <a:lumMod val="60000"/>
              <a:lumOff val="40000"/>
            </a:schemeClr>
          </a:solidFill>
          <a:ln w="9525">
            <a:solidFill>
              <a:schemeClr val="tx1"/>
            </a:solidFill>
            <a:miter lim="800000"/>
            <a:headEnd/>
            <a:tailEnd/>
          </a:ln>
        </p:spPr>
        <p:txBody>
          <a:bodyPr wrap="none" anchor="ctr"/>
          <a:lstStyle/>
          <a:p>
            <a:r>
              <a:rPr lang="en-US" sz="1600" dirty="0">
                <a:latin typeface="Century Gothic" pitchFamily="34" charset="0"/>
              </a:rPr>
              <a:t>Memo, </a:t>
            </a:r>
            <a:r>
              <a:rPr lang="en-US" sz="1600" dirty="0" err="1">
                <a:latin typeface="Century Gothic" pitchFamily="34" charset="0"/>
              </a:rPr>
              <a:t>Surat</a:t>
            </a:r>
            <a:r>
              <a:rPr lang="en-US" sz="1600" dirty="0">
                <a:latin typeface="Century Gothic" pitchFamily="34" charset="0"/>
              </a:rPr>
              <a:t>,</a:t>
            </a:r>
          </a:p>
          <a:p>
            <a:r>
              <a:rPr lang="en-US" sz="1600" dirty="0" err="1">
                <a:latin typeface="Century Gothic" pitchFamily="34" charset="0"/>
              </a:rPr>
              <a:t>Laporan</a:t>
            </a:r>
            <a:r>
              <a:rPr lang="en-US" sz="1600" dirty="0">
                <a:latin typeface="Century Gothic" pitchFamily="34" charset="0"/>
              </a:rPr>
              <a:t>, </a:t>
            </a:r>
            <a:r>
              <a:rPr lang="en-US" sz="1600" dirty="0" err="1">
                <a:latin typeface="Century Gothic" pitchFamily="34" charset="0"/>
              </a:rPr>
              <a:t>Bahan</a:t>
            </a:r>
            <a:r>
              <a:rPr lang="en-US" sz="1600" dirty="0">
                <a:latin typeface="Century Gothic" pitchFamily="34" charset="0"/>
              </a:rPr>
              <a:t> </a:t>
            </a:r>
          </a:p>
          <a:p>
            <a:r>
              <a:rPr lang="en-US" sz="1600" dirty="0">
                <a:latin typeface="Century Gothic" pitchFamily="34" charset="0"/>
              </a:rPr>
              <a:t>AV, </a:t>
            </a:r>
            <a:r>
              <a:rPr lang="en-US" sz="1600" dirty="0" err="1">
                <a:latin typeface="Century Gothic" pitchFamily="34" charset="0"/>
              </a:rPr>
              <a:t>Minit</a:t>
            </a:r>
            <a:r>
              <a:rPr lang="en-US" sz="1600" dirty="0">
                <a:latin typeface="Century Gothic" pitchFamily="34" charset="0"/>
              </a:rPr>
              <a:t>, </a:t>
            </a:r>
            <a:r>
              <a:rPr lang="en-US" sz="1600" dirty="0" err="1">
                <a:latin typeface="Century Gothic" pitchFamily="34" charset="0"/>
              </a:rPr>
              <a:t>Kertas</a:t>
            </a:r>
            <a:r>
              <a:rPr lang="en-US" sz="1600" dirty="0">
                <a:latin typeface="Century Gothic" pitchFamily="34" charset="0"/>
              </a:rPr>
              <a:t> </a:t>
            </a:r>
          </a:p>
          <a:p>
            <a:r>
              <a:rPr lang="en-US" sz="1600" dirty="0" err="1">
                <a:latin typeface="Century Gothic" pitchFamily="34" charset="0"/>
              </a:rPr>
              <a:t>Kerja</a:t>
            </a:r>
            <a:r>
              <a:rPr lang="en-US" sz="1600" dirty="0">
                <a:latin typeface="Century Gothic" pitchFamily="34" charset="0"/>
              </a:rPr>
              <a:t> </a:t>
            </a:r>
            <a:r>
              <a:rPr lang="en-US" sz="1600" dirty="0" err="1">
                <a:latin typeface="Century Gothic" pitchFamily="34" charset="0"/>
              </a:rPr>
              <a:t>dll</a:t>
            </a:r>
            <a:r>
              <a:rPr lang="en-US" sz="1600" dirty="0">
                <a:latin typeface="Century Gothic" pitchFamily="34" charset="0"/>
              </a:rPr>
              <a:t>.</a:t>
            </a:r>
          </a:p>
        </p:txBody>
      </p:sp>
      <p:sp>
        <p:nvSpPr>
          <p:cNvPr id="6" name="AutoShape 4"/>
          <p:cNvSpPr>
            <a:spLocks noChangeArrowheads="1"/>
          </p:cNvSpPr>
          <p:nvPr/>
        </p:nvSpPr>
        <p:spPr bwMode="auto">
          <a:xfrm>
            <a:off x="2376488" y="1905000"/>
            <a:ext cx="1509712" cy="485775"/>
          </a:xfrm>
          <a:prstGeom prst="rightArrow">
            <a:avLst>
              <a:gd name="adj1" fmla="val 50000"/>
              <a:gd name="adj2" fmla="val 77696"/>
            </a:avLst>
          </a:prstGeom>
          <a:solidFill>
            <a:schemeClr val="accent1"/>
          </a:solidFill>
          <a:ln w="9525">
            <a:solidFill>
              <a:schemeClr val="tx1"/>
            </a:solidFill>
            <a:miter lim="800000"/>
            <a:headEnd/>
            <a:tailEnd/>
          </a:ln>
        </p:spPr>
        <p:txBody>
          <a:bodyPr wrap="none" anchor="ctr"/>
          <a:lstStyle/>
          <a:p>
            <a:pPr algn="ctr"/>
            <a:r>
              <a:rPr lang="en-US" sz="1800" b="1" dirty="0">
                <a:latin typeface="Century Gothic" pitchFamily="34" charset="0"/>
              </a:rPr>
              <a:t>TAWAN</a:t>
            </a:r>
          </a:p>
        </p:txBody>
      </p:sp>
      <p:sp>
        <p:nvSpPr>
          <p:cNvPr id="7" name="Rectangle 5"/>
          <p:cNvSpPr>
            <a:spLocks noChangeArrowheads="1"/>
          </p:cNvSpPr>
          <p:nvPr/>
        </p:nvSpPr>
        <p:spPr bwMode="auto">
          <a:xfrm>
            <a:off x="3962400" y="1676400"/>
            <a:ext cx="914400" cy="10668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r>
              <a:rPr lang="en-US" sz="1800" dirty="0">
                <a:latin typeface="Century Gothic" pitchFamily="34" charset="0"/>
              </a:rPr>
              <a:t>FAIL</a:t>
            </a:r>
          </a:p>
        </p:txBody>
      </p:sp>
      <p:sp>
        <p:nvSpPr>
          <p:cNvPr id="8" name="AutoShape 6"/>
          <p:cNvSpPr>
            <a:spLocks noChangeArrowheads="1"/>
          </p:cNvSpPr>
          <p:nvPr/>
        </p:nvSpPr>
        <p:spPr bwMode="auto">
          <a:xfrm>
            <a:off x="4038600" y="2819400"/>
            <a:ext cx="762000" cy="1524000"/>
          </a:xfrm>
          <a:prstGeom prst="downArrow">
            <a:avLst>
              <a:gd name="adj1" fmla="val 50000"/>
              <a:gd name="adj2" fmla="val 58333"/>
            </a:avLst>
          </a:prstGeom>
          <a:solidFill>
            <a:schemeClr val="accent1"/>
          </a:solidFill>
          <a:ln w="9525">
            <a:solidFill>
              <a:schemeClr val="tx1"/>
            </a:solidFill>
            <a:miter lim="800000"/>
            <a:headEnd/>
            <a:tailEnd/>
          </a:ln>
        </p:spPr>
        <p:txBody>
          <a:bodyPr vert="eaVert" wrap="none" anchor="ctr"/>
          <a:lstStyle/>
          <a:p>
            <a:pPr algn="ctr"/>
            <a:r>
              <a:rPr lang="en-US" sz="1800" b="1">
                <a:latin typeface="Century Gothic" pitchFamily="34" charset="0"/>
              </a:rPr>
              <a:t>PROSEDUR</a:t>
            </a:r>
          </a:p>
        </p:txBody>
      </p:sp>
      <p:sp>
        <p:nvSpPr>
          <p:cNvPr id="9" name="Rectangle 7"/>
          <p:cNvSpPr>
            <a:spLocks noChangeArrowheads="1"/>
          </p:cNvSpPr>
          <p:nvPr/>
        </p:nvSpPr>
        <p:spPr bwMode="auto">
          <a:xfrm>
            <a:off x="3886200" y="4495800"/>
            <a:ext cx="1066800" cy="12954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r>
              <a:rPr lang="en-US" sz="1800" dirty="0">
                <a:latin typeface="Century Gothic" pitchFamily="34" charset="0"/>
              </a:rPr>
              <a:t>SISTEM </a:t>
            </a:r>
          </a:p>
          <a:p>
            <a:pPr algn="ctr"/>
            <a:r>
              <a:rPr lang="en-US" sz="1800" dirty="0">
                <a:latin typeface="Century Gothic" pitchFamily="34" charset="0"/>
              </a:rPr>
              <a:t>FAIL</a:t>
            </a:r>
          </a:p>
        </p:txBody>
      </p:sp>
      <p:sp>
        <p:nvSpPr>
          <p:cNvPr id="10" name="AutoShape 8"/>
          <p:cNvSpPr>
            <a:spLocks noChangeArrowheads="1"/>
          </p:cNvSpPr>
          <p:nvPr/>
        </p:nvSpPr>
        <p:spPr bwMode="auto">
          <a:xfrm>
            <a:off x="2514600" y="4724400"/>
            <a:ext cx="1143000" cy="685800"/>
          </a:xfrm>
          <a:prstGeom prst="leftArrow">
            <a:avLst>
              <a:gd name="adj1" fmla="val 50000"/>
              <a:gd name="adj2" fmla="val 58333"/>
            </a:avLst>
          </a:prstGeom>
          <a:solidFill>
            <a:schemeClr val="accent1"/>
          </a:solidFill>
          <a:ln w="9525">
            <a:solidFill>
              <a:schemeClr val="tx1"/>
            </a:solidFill>
            <a:miter lim="800000"/>
            <a:headEnd/>
            <a:tailEnd/>
          </a:ln>
        </p:spPr>
        <p:txBody>
          <a:bodyPr wrap="none" anchor="ctr"/>
          <a:lstStyle/>
          <a:p>
            <a:pPr algn="ctr"/>
            <a:r>
              <a:rPr lang="en-US" sz="1800" b="1">
                <a:latin typeface="Century Gothic" pitchFamily="34" charset="0"/>
              </a:rPr>
              <a:t>AKTIVITI</a:t>
            </a:r>
          </a:p>
        </p:txBody>
      </p:sp>
      <p:sp>
        <p:nvSpPr>
          <p:cNvPr id="11" name="Rectangle 9"/>
          <p:cNvSpPr>
            <a:spLocks noChangeArrowheads="1"/>
          </p:cNvSpPr>
          <p:nvPr/>
        </p:nvSpPr>
        <p:spPr bwMode="auto">
          <a:xfrm>
            <a:off x="533400" y="4419600"/>
            <a:ext cx="1905000" cy="1371600"/>
          </a:xfrm>
          <a:prstGeom prst="rect">
            <a:avLst/>
          </a:prstGeom>
          <a:solidFill>
            <a:schemeClr val="accent4">
              <a:lumMod val="60000"/>
              <a:lumOff val="40000"/>
            </a:schemeClr>
          </a:solidFill>
          <a:ln w="9525">
            <a:solidFill>
              <a:schemeClr val="tx1"/>
            </a:solidFill>
            <a:miter lim="800000"/>
            <a:headEnd/>
            <a:tailEnd/>
          </a:ln>
        </p:spPr>
        <p:txBody>
          <a:bodyPr wrap="none" anchor="ctr"/>
          <a:lstStyle/>
          <a:p>
            <a:pPr marL="400050" indent="-400050">
              <a:buFont typeface="Verdana" pitchFamily="34" charset="0"/>
              <a:buAutoNum type="romanLcPeriod"/>
            </a:pPr>
            <a:r>
              <a:rPr lang="en-US" sz="1400" dirty="0" err="1">
                <a:latin typeface="Century Gothic" pitchFamily="34" charset="0"/>
              </a:rPr>
              <a:t>Pengkelasan</a:t>
            </a:r>
            <a:endParaRPr lang="en-US" sz="1400" dirty="0">
              <a:latin typeface="Century Gothic" pitchFamily="34" charset="0"/>
            </a:endParaRPr>
          </a:p>
          <a:p>
            <a:pPr marL="400050" indent="-400050">
              <a:buFont typeface="Verdana" pitchFamily="34" charset="0"/>
              <a:buAutoNum type="romanLcPeriod"/>
            </a:pPr>
            <a:r>
              <a:rPr lang="en-US" sz="1400" dirty="0" err="1">
                <a:latin typeface="Century Gothic" pitchFamily="34" charset="0"/>
              </a:rPr>
              <a:t>Penyusunan</a:t>
            </a:r>
            <a:endParaRPr lang="en-US" sz="1400" dirty="0">
              <a:latin typeface="Century Gothic" pitchFamily="34" charset="0"/>
            </a:endParaRPr>
          </a:p>
          <a:p>
            <a:pPr marL="400050" indent="-400050">
              <a:buFont typeface="Verdana" pitchFamily="34" charset="0"/>
              <a:buAutoNum type="romanLcPeriod"/>
            </a:pPr>
            <a:r>
              <a:rPr lang="en-US" sz="1400" dirty="0" err="1">
                <a:latin typeface="Century Gothic" pitchFamily="34" charset="0"/>
              </a:rPr>
              <a:t>Penyimpanan</a:t>
            </a:r>
            <a:endParaRPr lang="en-US" sz="1400" dirty="0">
              <a:latin typeface="Century Gothic" pitchFamily="34" charset="0"/>
            </a:endParaRPr>
          </a:p>
          <a:p>
            <a:pPr marL="400050" indent="-400050">
              <a:buFont typeface="Verdana" pitchFamily="34" charset="0"/>
              <a:buAutoNum type="romanLcPeriod"/>
            </a:pPr>
            <a:r>
              <a:rPr lang="en-US" sz="1400" dirty="0" err="1">
                <a:latin typeface="Century Gothic" pitchFamily="34" charset="0"/>
              </a:rPr>
              <a:t>Pengawalan</a:t>
            </a:r>
            <a:endParaRPr lang="en-US" sz="1400" dirty="0">
              <a:latin typeface="Century Gothic" pitchFamily="34" charset="0"/>
            </a:endParaRPr>
          </a:p>
          <a:p>
            <a:pPr marL="400050" indent="-400050">
              <a:buFont typeface="Verdana" pitchFamily="34" charset="0"/>
              <a:buAutoNum type="romanLcPeriod"/>
            </a:pPr>
            <a:r>
              <a:rPr lang="en-US" sz="1400" dirty="0" err="1">
                <a:latin typeface="Century Gothic" pitchFamily="34" charset="0"/>
              </a:rPr>
              <a:t>Mengindeks</a:t>
            </a:r>
            <a:endParaRPr lang="en-US" sz="1400" dirty="0">
              <a:latin typeface="Century Gothic" pitchFamily="34" charset="0"/>
            </a:endParaRPr>
          </a:p>
        </p:txBody>
      </p:sp>
      <p:sp>
        <p:nvSpPr>
          <p:cNvPr id="12" name="AutoShape 10"/>
          <p:cNvSpPr>
            <a:spLocks noChangeArrowheads="1"/>
          </p:cNvSpPr>
          <p:nvPr/>
        </p:nvSpPr>
        <p:spPr bwMode="auto">
          <a:xfrm>
            <a:off x="5029200" y="1905000"/>
            <a:ext cx="1447800" cy="533400"/>
          </a:xfrm>
          <a:prstGeom prst="leftArrow">
            <a:avLst>
              <a:gd name="adj1" fmla="val 50000"/>
              <a:gd name="adj2" fmla="val 84997"/>
            </a:avLst>
          </a:prstGeom>
          <a:solidFill>
            <a:schemeClr val="accent1"/>
          </a:solidFill>
          <a:ln w="9525">
            <a:solidFill>
              <a:schemeClr val="tx1"/>
            </a:solidFill>
            <a:miter lim="800000"/>
            <a:headEnd/>
            <a:tailEnd/>
          </a:ln>
        </p:spPr>
        <p:txBody>
          <a:bodyPr wrap="none" anchor="ctr"/>
          <a:lstStyle/>
          <a:p>
            <a:pPr algn="ctr"/>
            <a:r>
              <a:rPr lang="en-US" sz="1800" b="1" dirty="0">
                <a:latin typeface="Century Gothic" pitchFamily="34" charset="0"/>
              </a:rPr>
              <a:t>KAWAL</a:t>
            </a:r>
          </a:p>
        </p:txBody>
      </p:sp>
      <p:sp>
        <p:nvSpPr>
          <p:cNvPr id="13" name="Rectangle 11"/>
          <p:cNvSpPr>
            <a:spLocks noChangeArrowheads="1"/>
          </p:cNvSpPr>
          <p:nvPr/>
        </p:nvSpPr>
        <p:spPr bwMode="auto">
          <a:xfrm>
            <a:off x="6553200" y="1600200"/>
            <a:ext cx="1143000" cy="1219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r>
              <a:rPr lang="en-US" sz="1800" dirty="0">
                <a:latin typeface="Century Gothic" pitchFamily="34" charset="0"/>
              </a:rPr>
              <a:t> </a:t>
            </a:r>
          </a:p>
          <a:p>
            <a:pPr algn="ctr"/>
            <a:r>
              <a:rPr lang="en-US" sz="1800" dirty="0">
                <a:latin typeface="Century Gothic" pitchFamily="34" charset="0"/>
              </a:rPr>
              <a:t>REGISTRI</a:t>
            </a:r>
          </a:p>
        </p:txBody>
      </p:sp>
      <p:sp>
        <p:nvSpPr>
          <p:cNvPr id="14" name="AutoShape 12"/>
          <p:cNvSpPr>
            <a:spLocks noChangeArrowheads="1"/>
          </p:cNvSpPr>
          <p:nvPr/>
        </p:nvSpPr>
        <p:spPr bwMode="auto">
          <a:xfrm>
            <a:off x="6705600" y="2895600"/>
            <a:ext cx="942975" cy="1219200"/>
          </a:xfrm>
          <a:prstGeom prst="upArrow">
            <a:avLst>
              <a:gd name="adj1" fmla="val 50000"/>
              <a:gd name="adj2" fmla="val 25003"/>
            </a:avLst>
          </a:prstGeom>
          <a:solidFill>
            <a:schemeClr val="accent1"/>
          </a:solidFill>
          <a:ln w="9525">
            <a:solidFill>
              <a:schemeClr val="tx1"/>
            </a:solidFill>
            <a:miter lim="800000"/>
            <a:headEnd/>
            <a:tailEnd/>
          </a:ln>
        </p:spPr>
        <p:txBody>
          <a:bodyPr vert="eaVert" wrap="none" anchor="ctr"/>
          <a:lstStyle/>
          <a:p>
            <a:pPr algn="ctr"/>
            <a:r>
              <a:rPr lang="en-US" sz="1800" b="1">
                <a:latin typeface="Century Gothic" pitchFamily="34" charset="0"/>
              </a:rPr>
              <a:t>AKTIVITI</a:t>
            </a:r>
          </a:p>
        </p:txBody>
      </p:sp>
      <p:sp>
        <p:nvSpPr>
          <p:cNvPr id="15" name="Rectangle 13"/>
          <p:cNvSpPr>
            <a:spLocks noChangeArrowheads="1"/>
          </p:cNvSpPr>
          <p:nvPr/>
        </p:nvSpPr>
        <p:spPr bwMode="auto">
          <a:xfrm>
            <a:off x="5486400" y="4495800"/>
            <a:ext cx="3200400" cy="1219200"/>
          </a:xfrm>
          <a:prstGeom prst="rect">
            <a:avLst/>
          </a:prstGeom>
          <a:solidFill>
            <a:schemeClr val="accent4">
              <a:lumMod val="60000"/>
              <a:lumOff val="40000"/>
            </a:schemeClr>
          </a:solidFill>
          <a:ln w="9525">
            <a:solidFill>
              <a:schemeClr val="tx1"/>
            </a:solidFill>
            <a:miter lim="800000"/>
            <a:headEnd/>
            <a:tailEnd/>
          </a:ln>
        </p:spPr>
        <p:txBody>
          <a:bodyPr wrap="none" anchor="ctr"/>
          <a:lstStyle/>
          <a:p>
            <a:pPr>
              <a:defRPr/>
            </a:pPr>
            <a:endParaRPr lang="en-US" sz="1400" dirty="0">
              <a:latin typeface="Arial" charset="0"/>
            </a:endParaRPr>
          </a:p>
          <a:p>
            <a:pPr>
              <a:defRPr/>
            </a:pPr>
            <a:endParaRPr lang="en-US" sz="1400" dirty="0">
              <a:latin typeface="Arial" charset="0"/>
            </a:endParaRPr>
          </a:p>
          <a:p>
            <a:pPr marL="400050" indent="-400050">
              <a:buFont typeface="+mj-lt"/>
              <a:buAutoNum type="romanLcPeriod"/>
              <a:defRPr/>
            </a:pPr>
            <a:r>
              <a:rPr lang="en-US" sz="1400" dirty="0" err="1">
                <a:latin typeface="Century Gothic" pitchFamily="34" charset="0"/>
              </a:rPr>
              <a:t>Buka</a:t>
            </a:r>
            <a:r>
              <a:rPr lang="en-US" sz="1400" dirty="0">
                <a:latin typeface="Century Gothic" pitchFamily="34" charset="0"/>
              </a:rPr>
              <a:t> </a:t>
            </a:r>
            <a:r>
              <a:rPr lang="en-US" sz="1400" dirty="0" err="1">
                <a:latin typeface="Century Gothic" pitchFamily="34" charset="0"/>
              </a:rPr>
              <a:t>dan</a:t>
            </a:r>
            <a:r>
              <a:rPr lang="en-US" sz="1400" dirty="0">
                <a:latin typeface="Century Gothic" pitchFamily="34" charset="0"/>
              </a:rPr>
              <a:t> </a:t>
            </a:r>
            <a:r>
              <a:rPr lang="en-US" sz="1400" dirty="0" err="1">
                <a:latin typeface="Century Gothic" pitchFamily="34" charset="0"/>
              </a:rPr>
              <a:t>tutup</a:t>
            </a:r>
            <a:r>
              <a:rPr lang="en-US" sz="1400" dirty="0">
                <a:latin typeface="Century Gothic" pitchFamily="34" charset="0"/>
              </a:rPr>
              <a:t> fail</a:t>
            </a:r>
          </a:p>
          <a:p>
            <a:pPr marL="400050" indent="-400050">
              <a:buFont typeface="+mj-lt"/>
              <a:buAutoNum type="romanLcPeriod"/>
              <a:defRPr/>
            </a:pPr>
            <a:r>
              <a:rPr lang="en-US" sz="1400" dirty="0" err="1">
                <a:latin typeface="Century Gothic" pitchFamily="34" charset="0"/>
              </a:rPr>
              <a:t>Kawalan</a:t>
            </a:r>
            <a:r>
              <a:rPr lang="en-US" sz="1400" dirty="0">
                <a:latin typeface="Century Gothic" pitchFamily="34" charset="0"/>
              </a:rPr>
              <a:t> </a:t>
            </a:r>
            <a:r>
              <a:rPr lang="en-US" sz="1400" dirty="0" err="1">
                <a:latin typeface="Century Gothic" pitchFamily="34" charset="0"/>
              </a:rPr>
              <a:t>pergerakan</a:t>
            </a:r>
            <a:r>
              <a:rPr lang="en-US" sz="1400" dirty="0">
                <a:latin typeface="Century Gothic" pitchFamily="34" charset="0"/>
              </a:rPr>
              <a:t> fail-</a:t>
            </a:r>
            <a:r>
              <a:rPr lang="en-US" sz="1400" dirty="0" err="1">
                <a:latin typeface="Century Gothic" pitchFamily="34" charset="0"/>
              </a:rPr>
              <a:t>kad</a:t>
            </a:r>
            <a:endParaRPr lang="en-US" sz="1400" dirty="0">
              <a:latin typeface="Arial" charset="0"/>
            </a:endParaRPr>
          </a:p>
          <a:p>
            <a:pPr>
              <a:defRPr/>
            </a:pPr>
            <a:endParaRPr lang="en-US" sz="1400" dirty="0">
              <a:latin typeface="Arial" charset="0"/>
            </a:endParaRPr>
          </a:p>
        </p:txBody>
      </p:sp>
    </p:spTree>
    <p:extLst>
      <p:ext uri="{BB962C8B-B14F-4D97-AF65-F5344CB8AC3E}">
        <p14:creationId xmlns:p14="http://schemas.microsoft.com/office/powerpoint/2010/main" val="400914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3"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990600"/>
          </a:xfrm>
        </p:spPr>
        <p:txBody>
          <a:bodyPr/>
          <a:lstStyle/>
          <a:p>
            <a:r>
              <a:rPr lang="en-US" b="1" dirty="0">
                <a:effectLst>
                  <a:outerShdw blurRad="38100" dist="38100" dir="2700000" algn="tl">
                    <a:srgbClr val="000000">
                      <a:alpha val="43137"/>
                    </a:srgbClr>
                  </a:outerShdw>
                </a:effectLst>
                <a:latin typeface="Century Gothic" pitchFamily="34" charset="0"/>
              </a:rPr>
              <a:t>FAIL</a:t>
            </a:r>
            <a:endParaRPr lang="en-US" b="1" dirty="0"/>
          </a:p>
        </p:txBody>
      </p:sp>
      <p:sp>
        <p:nvSpPr>
          <p:cNvPr id="3" name="Content Placeholder 2"/>
          <p:cNvSpPr>
            <a:spLocks noGrp="1"/>
          </p:cNvSpPr>
          <p:nvPr>
            <p:ph idx="1"/>
          </p:nvPr>
        </p:nvSpPr>
        <p:spPr>
          <a:xfrm>
            <a:off x="457200" y="2286000"/>
            <a:ext cx="8229600" cy="3306763"/>
          </a:xfrm>
        </p:spPr>
        <p:txBody>
          <a:bodyPr/>
          <a:lstStyle/>
          <a:p>
            <a:pPr>
              <a:lnSpc>
                <a:spcPct val="90000"/>
              </a:lnSpc>
              <a:buFont typeface="Wingdings" pitchFamily="2" charset="2"/>
              <a:buChar char="§"/>
            </a:pPr>
            <a:r>
              <a:rPr lang="en-US" dirty="0" err="1">
                <a:latin typeface="Century Gothic" pitchFamily="34" charset="0"/>
              </a:rPr>
              <a:t>Satu</a:t>
            </a:r>
            <a:r>
              <a:rPr lang="en-US" dirty="0">
                <a:latin typeface="Century Gothic" pitchFamily="34" charset="0"/>
              </a:rPr>
              <a:t> folder yang </a:t>
            </a:r>
            <a:r>
              <a:rPr lang="en-US" dirty="0" err="1">
                <a:latin typeface="Century Gothic" pitchFamily="34" charset="0"/>
              </a:rPr>
              <a:t>mengandungi</a:t>
            </a:r>
            <a:r>
              <a:rPr lang="en-US" dirty="0">
                <a:latin typeface="Century Gothic" pitchFamily="34" charset="0"/>
              </a:rPr>
              <a:t> </a:t>
            </a:r>
            <a:r>
              <a:rPr lang="en-US" dirty="0" err="1">
                <a:latin typeface="Century Gothic" pitchFamily="34" charset="0"/>
              </a:rPr>
              <a:t>transaksi</a:t>
            </a:r>
            <a:r>
              <a:rPr lang="en-US" dirty="0">
                <a:latin typeface="Century Gothic" pitchFamily="34" charset="0"/>
              </a:rPr>
              <a:t> (</a:t>
            </a:r>
            <a:r>
              <a:rPr lang="en-US" dirty="0" err="1">
                <a:latin typeface="Century Gothic" pitchFamily="34" charset="0"/>
              </a:rPr>
              <a:t>surat</a:t>
            </a:r>
            <a:r>
              <a:rPr lang="en-US" dirty="0">
                <a:latin typeface="Century Gothic" pitchFamily="34" charset="0"/>
              </a:rPr>
              <a:t>/</a:t>
            </a:r>
            <a:r>
              <a:rPr lang="en-US" dirty="0" err="1">
                <a:latin typeface="Century Gothic" pitchFamily="34" charset="0"/>
              </a:rPr>
              <a:t>dokumen</a:t>
            </a:r>
            <a:r>
              <a:rPr lang="en-US" dirty="0">
                <a:latin typeface="Century Gothic" pitchFamily="34" charset="0"/>
              </a:rPr>
              <a:t>/email).</a:t>
            </a:r>
          </a:p>
          <a:p>
            <a:pPr marL="0" indent="0">
              <a:lnSpc>
                <a:spcPct val="90000"/>
              </a:lnSpc>
              <a:buNone/>
            </a:pPr>
            <a:endParaRPr lang="en-US" dirty="0">
              <a:latin typeface="Century Gothic" pitchFamily="34" charset="0"/>
            </a:endParaRPr>
          </a:p>
          <a:p>
            <a:pPr>
              <a:lnSpc>
                <a:spcPct val="90000"/>
              </a:lnSpc>
              <a:buFont typeface="Wingdings" pitchFamily="2" charset="2"/>
              <a:buChar char="§"/>
            </a:pPr>
            <a:r>
              <a:rPr lang="en-US" dirty="0">
                <a:latin typeface="Century Gothic" pitchFamily="34" charset="0"/>
              </a:rPr>
              <a:t>Fail </a:t>
            </a:r>
            <a:r>
              <a:rPr lang="en-US" dirty="0" err="1">
                <a:latin typeface="Century Gothic" pitchFamily="34" charset="0"/>
              </a:rPr>
              <a:t>rasmi</a:t>
            </a:r>
            <a:r>
              <a:rPr lang="en-US" dirty="0">
                <a:latin typeface="Century Gothic" pitchFamily="34" charset="0"/>
              </a:rPr>
              <a:t> - </a:t>
            </a:r>
            <a:r>
              <a:rPr lang="en-US" dirty="0" err="1">
                <a:latin typeface="Century Gothic" pitchFamily="34" charset="0"/>
              </a:rPr>
              <a:t>telah</a:t>
            </a:r>
            <a:r>
              <a:rPr lang="en-US" dirty="0">
                <a:latin typeface="Century Gothic" pitchFamily="34" charset="0"/>
              </a:rPr>
              <a:t> </a:t>
            </a:r>
            <a:r>
              <a:rPr lang="en-US" dirty="0" err="1">
                <a:latin typeface="Century Gothic" pitchFamily="34" charset="0"/>
              </a:rPr>
              <a:t>didaftar</a:t>
            </a:r>
            <a:r>
              <a:rPr lang="en-US" dirty="0">
                <a:latin typeface="Century Gothic" pitchFamily="34" charset="0"/>
              </a:rPr>
              <a:t> / </a:t>
            </a:r>
            <a:r>
              <a:rPr lang="en-US" dirty="0" err="1">
                <a:latin typeface="Century Gothic" pitchFamily="34" charset="0"/>
              </a:rPr>
              <a:t>surat</a:t>
            </a:r>
            <a:r>
              <a:rPr lang="en-US" dirty="0">
                <a:latin typeface="Century Gothic" pitchFamily="34" charset="0"/>
              </a:rPr>
              <a:t> </a:t>
            </a:r>
            <a:r>
              <a:rPr lang="en-US" dirty="0" err="1">
                <a:latin typeface="Century Gothic" pitchFamily="34" charset="0"/>
              </a:rPr>
              <a:t>dan</a:t>
            </a:r>
            <a:r>
              <a:rPr lang="en-US" dirty="0">
                <a:latin typeface="Century Gothic" pitchFamily="34" charset="0"/>
              </a:rPr>
              <a:t> </a:t>
            </a:r>
            <a:r>
              <a:rPr lang="en-US" dirty="0" err="1">
                <a:latin typeface="Century Gothic" pitchFamily="34" charset="0"/>
              </a:rPr>
              <a:t>dokumen</a:t>
            </a:r>
            <a:r>
              <a:rPr lang="en-US" dirty="0">
                <a:latin typeface="Century Gothic" pitchFamily="34" charset="0"/>
              </a:rPr>
              <a:t> yang </a:t>
            </a:r>
            <a:r>
              <a:rPr lang="en-US" dirty="0" err="1">
                <a:latin typeface="Century Gothic" pitchFamily="34" charset="0"/>
              </a:rPr>
              <a:t>telah</a:t>
            </a:r>
            <a:r>
              <a:rPr lang="en-US" dirty="0">
                <a:latin typeface="Century Gothic" pitchFamily="34" charset="0"/>
              </a:rPr>
              <a:t> di </a:t>
            </a:r>
            <a:r>
              <a:rPr lang="en-US" dirty="0" err="1">
                <a:latin typeface="Century Gothic" pitchFamily="34" charset="0"/>
              </a:rPr>
              <a:t>susun</a:t>
            </a:r>
            <a:r>
              <a:rPr lang="en-US" dirty="0">
                <a:latin typeface="Century Gothic" pitchFamily="34" charset="0"/>
              </a:rPr>
              <a:t> </a:t>
            </a:r>
            <a:r>
              <a:rPr lang="en-US" dirty="0" err="1">
                <a:latin typeface="Century Gothic" pitchFamily="34" charset="0"/>
              </a:rPr>
              <a:t>dan</a:t>
            </a:r>
            <a:r>
              <a:rPr lang="en-US" dirty="0">
                <a:latin typeface="Century Gothic" pitchFamily="34" charset="0"/>
              </a:rPr>
              <a:t> </a:t>
            </a:r>
            <a:r>
              <a:rPr lang="en-US" dirty="0" err="1">
                <a:latin typeface="Century Gothic" pitchFamily="34" charset="0"/>
              </a:rPr>
              <a:t>diminitkan</a:t>
            </a:r>
            <a:r>
              <a:rPr lang="en-US" dirty="0">
                <a:latin typeface="Century Gothic" pitchFamily="34" charset="0"/>
              </a:rPr>
              <a:t>.</a:t>
            </a:r>
          </a:p>
          <a:p>
            <a:endParaRPr lang="en-US" dirty="0"/>
          </a:p>
        </p:txBody>
      </p:sp>
      <p:pic>
        <p:nvPicPr>
          <p:cNvPr id="5"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pic>
        <p:nvPicPr>
          <p:cNvPr id="6" name="Picture 4" descr="BS01077_"/>
          <p:cNvPicPr>
            <a:picLocks noChangeAspect="1" noChangeArrowheads="1"/>
          </p:cNvPicPr>
          <p:nvPr/>
        </p:nvPicPr>
        <p:blipFill>
          <a:blip r:embed="rId3"/>
          <a:srcRect/>
          <a:stretch>
            <a:fillRect/>
          </a:stretch>
        </p:blipFill>
        <p:spPr bwMode="auto">
          <a:xfrm>
            <a:off x="5867400" y="4804828"/>
            <a:ext cx="2743200" cy="16721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TAFSIRAN REKOD AWAM</a:t>
            </a:r>
          </a:p>
        </p:txBody>
      </p:sp>
      <p:sp>
        <p:nvSpPr>
          <p:cNvPr id="3" name="Content Placeholder 2"/>
          <p:cNvSpPr>
            <a:spLocks noGrp="1"/>
          </p:cNvSpPr>
          <p:nvPr>
            <p:ph idx="1"/>
          </p:nvPr>
        </p:nvSpPr>
        <p:spPr>
          <a:xfrm>
            <a:off x="381000" y="1295400"/>
            <a:ext cx="8229600" cy="5105400"/>
          </a:xfrm>
        </p:spPr>
        <p:txBody>
          <a:bodyPr>
            <a:normAutofit fontScale="92500" lnSpcReduction="20000"/>
          </a:bodyPr>
          <a:lstStyle/>
          <a:p>
            <a:r>
              <a:rPr lang="en-US" dirty="0" err="1"/>
              <a:t>Rekod</a:t>
            </a:r>
            <a:r>
              <a:rPr lang="en-US" dirty="0"/>
              <a:t> yang </a:t>
            </a:r>
            <a:r>
              <a:rPr lang="en-US" dirty="0" err="1"/>
              <a:t>diterima</a:t>
            </a:r>
            <a:r>
              <a:rPr lang="en-US" dirty="0"/>
              <a:t> </a:t>
            </a:r>
            <a:r>
              <a:rPr lang="en-US" dirty="0" err="1"/>
              <a:t>secara</a:t>
            </a:r>
            <a:r>
              <a:rPr lang="en-US" dirty="0"/>
              <a:t> </a:t>
            </a:r>
            <a:r>
              <a:rPr lang="en-US" dirty="0" err="1"/>
              <a:t>rasmi</a:t>
            </a:r>
            <a:r>
              <a:rPr lang="en-US" dirty="0"/>
              <a:t> </a:t>
            </a:r>
            <a:r>
              <a:rPr lang="en-US" dirty="0" err="1"/>
              <a:t>atau</a:t>
            </a:r>
            <a:r>
              <a:rPr lang="en-US" dirty="0"/>
              <a:t> yang </a:t>
            </a:r>
            <a:r>
              <a:rPr lang="en-US" dirty="0" err="1"/>
              <a:t>dikeluarkan</a:t>
            </a:r>
            <a:r>
              <a:rPr lang="en-US" dirty="0"/>
              <a:t> </a:t>
            </a:r>
            <a:r>
              <a:rPr lang="en-US" dirty="0" err="1"/>
              <a:t>oleh</a:t>
            </a:r>
            <a:r>
              <a:rPr lang="en-US" dirty="0"/>
              <a:t> mana-mana </a:t>
            </a:r>
            <a:r>
              <a:rPr lang="en-US" dirty="0" err="1"/>
              <a:t>pejabat</a:t>
            </a:r>
            <a:r>
              <a:rPr lang="en-US" dirty="0"/>
              <a:t> </a:t>
            </a:r>
            <a:r>
              <a:rPr lang="en-US" dirty="0" err="1"/>
              <a:t>awam</a:t>
            </a:r>
            <a:r>
              <a:rPr lang="en-US" dirty="0"/>
              <a:t> </a:t>
            </a:r>
            <a:r>
              <a:rPr lang="en-US" dirty="0" err="1"/>
              <a:t>bagi</a:t>
            </a:r>
            <a:r>
              <a:rPr lang="en-US" dirty="0"/>
              <a:t> </a:t>
            </a:r>
            <a:r>
              <a:rPr lang="en-US" dirty="0" err="1"/>
              <a:t>perjalanan</a:t>
            </a:r>
            <a:r>
              <a:rPr lang="en-US" dirty="0"/>
              <a:t> </a:t>
            </a:r>
            <a:r>
              <a:rPr lang="en-US" dirty="0" err="1"/>
              <a:t>hal-ehwal</a:t>
            </a:r>
            <a:r>
              <a:rPr lang="en-US" dirty="0"/>
              <a:t> </a:t>
            </a:r>
            <a:r>
              <a:rPr lang="en-US" dirty="0" err="1"/>
              <a:t>atau</a:t>
            </a:r>
            <a:r>
              <a:rPr lang="en-US" dirty="0"/>
              <a:t> </a:t>
            </a:r>
            <a:r>
              <a:rPr lang="en-US" dirty="0" err="1"/>
              <a:t>oleh</a:t>
            </a:r>
            <a:r>
              <a:rPr lang="en-US" dirty="0"/>
              <a:t> mana-mana </a:t>
            </a:r>
            <a:r>
              <a:rPr lang="en-US" dirty="0" err="1"/>
              <a:t>perkhidmatan</a:t>
            </a:r>
            <a:r>
              <a:rPr lang="en-US" dirty="0"/>
              <a:t> </a:t>
            </a:r>
            <a:r>
              <a:rPr lang="en-US" dirty="0" err="1"/>
              <a:t>awam</a:t>
            </a:r>
            <a:r>
              <a:rPr lang="en-US" dirty="0"/>
              <a:t> </a:t>
            </a:r>
            <a:r>
              <a:rPr lang="en-US" dirty="0" err="1"/>
              <a:t>atau</a:t>
            </a:r>
            <a:r>
              <a:rPr lang="en-US" dirty="0"/>
              <a:t> </a:t>
            </a:r>
            <a:r>
              <a:rPr lang="en-US" dirty="0" err="1"/>
              <a:t>pekerja</a:t>
            </a:r>
            <a:r>
              <a:rPr lang="en-US" dirty="0"/>
              <a:t> </a:t>
            </a:r>
            <a:r>
              <a:rPr lang="en-US" dirty="0" err="1"/>
              <a:t>pejabat</a:t>
            </a:r>
            <a:r>
              <a:rPr lang="en-US" dirty="0"/>
              <a:t> </a:t>
            </a:r>
            <a:r>
              <a:rPr lang="en-US" dirty="0" err="1"/>
              <a:t>awam</a:t>
            </a:r>
            <a:r>
              <a:rPr lang="en-US" dirty="0"/>
              <a:t> </a:t>
            </a:r>
            <a:r>
              <a:rPr lang="en-US" dirty="0" err="1"/>
              <a:t>dalam</a:t>
            </a:r>
            <a:r>
              <a:rPr lang="en-US" dirty="0"/>
              <a:t> </a:t>
            </a:r>
            <a:r>
              <a:rPr lang="en-US" dirty="0" err="1"/>
              <a:t>perjalanan</a:t>
            </a:r>
            <a:r>
              <a:rPr lang="en-US" dirty="0"/>
              <a:t> </a:t>
            </a:r>
            <a:r>
              <a:rPr lang="en-US" dirty="0" err="1"/>
              <a:t>tugas</a:t>
            </a:r>
            <a:r>
              <a:rPr lang="en-US" dirty="0"/>
              <a:t> </a:t>
            </a:r>
            <a:r>
              <a:rPr lang="en-US" dirty="0" err="1"/>
              <a:t>rasminya</a:t>
            </a:r>
            <a:r>
              <a:rPr lang="en-US" dirty="0"/>
              <a:t> </a:t>
            </a:r>
            <a:r>
              <a:rPr lang="en-US" dirty="0" err="1"/>
              <a:t>dan</a:t>
            </a:r>
            <a:r>
              <a:rPr lang="en-US" dirty="0"/>
              <a:t> </a:t>
            </a:r>
            <a:r>
              <a:rPr lang="en-US" dirty="0" err="1"/>
              <a:t>termasuk</a:t>
            </a:r>
            <a:r>
              <a:rPr lang="en-US" dirty="0"/>
              <a:t> </a:t>
            </a:r>
            <a:r>
              <a:rPr lang="en-US" dirty="0" err="1"/>
              <a:t>rekod</a:t>
            </a:r>
            <a:r>
              <a:rPr lang="en-US" dirty="0"/>
              <a:t> mana-mana </a:t>
            </a:r>
            <a:r>
              <a:rPr lang="en-US" dirty="0" err="1"/>
              <a:t>perusahaan</a:t>
            </a:r>
            <a:r>
              <a:rPr lang="en-US" dirty="0"/>
              <a:t> </a:t>
            </a:r>
            <a:r>
              <a:rPr lang="en-US" dirty="0" err="1"/>
              <a:t>Kerajaan</a:t>
            </a:r>
            <a:r>
              <a:rPr lang="en-US" dirty="0"/>
              <a:t> </a:t>
            </a:r>
            <a:r>
              <a:rPr lang="en-US" dirty="0" err="1"/>
              <a:t>dan</a:t>
            </a:r>
            <a:r>
              <a:rPr lang="en-US" dirty="0"/>
              <a:t> juga </a:t>
            </a:r>
            <a:r>
              <a:rPr lang="en-US" dirty="0" err="1"/>
              <a:t>termasuk</a:t>
            </a:r>
            <a:r>
              <a:rPr lang="en-US" dirty="0"/>
              <a:t> </a:t>
            </a:r>
            <a:r>
              <a:rPr lang="en-US" dirty="0" err="1"/>
              <a:t>segala</a:t>
            </a:r>
            <a:r>
              <a:rPr lang="en-US" dirty="0"/>
              <a:t> </a:t>
            </a:r>
            <a:r>
              <a:rPr lang="en-US" dirty="0" err="1"/>
              <a:t>rekod</a:t>
            </a:r>
            <a:r>
              <a:rPr lang="en-US" dirty="0"/>
              <a:t> yang, </a:t>
            </a:r>
            <a:r>
              <a:rPr lang="en-US" dirty="0" err="1"/>
              <a:t>pada</a:t>
            </a:r>
            <a:r>
              <a:rPr lang="en-US" dirty="0"/>
              <a:t> </a:t>
            </a:r>
            <a:r>
              <a:rPr lang="en-US" dirty="0" err="1"/>
              <a:t>permulaan</a:t>
            </a:r>
            <a:r>
              <a:rPr lang="en-US" dirty="0"/>
              <a:t> </a:t>
            </a:r>
            <a:r>
              <a:rPr lang="en-US" dirty="0" err="1"/>
              <a:t>kuat</a:t>
            </a:r>
            <a:r>
              <a:rPr lang="en-US" dirty="0"/>
              <a:t> </a:t>
            </a:r>
            <a:r>
              <a:rPr lang="en-US" dirty="0" err="1"/>
              <a:t>kuasa</a:t>
            </a:r>
            <a:r>
              <a:rPr lang="en-US" dirty="0"/>
              <a:t> </a:t>
            </a:r>
            <a:r>
              <a:rPr lang="en-US" dirty="0" err="1"/>
              <a:t>Akta</a:t>
            </a:r>
            <a:r>
              <a:rPr lang="en-US" dirty="0"/>
              <a:t> </a:t>
            </a:r>
            <a:r>
              <a:rPr lang="en-US" dirty="0" err="1"/>
              <a:t>ini</a:t>
            </a:r>
            <a:r>
              <a:rPr lang="en-US" dirty="0"/>
              <a:t>, </a:t>
            </a:r>
            <a:r>
              <a:rPr lang="en-US" dirty="0" err="1"/>
              <a:t>adalah</a:t>
            </a:r>
            <a:r>
              <a:rPr lang="en-US" dirty="0"/>
              <a:t> </a:t>
            </a:r>
            <a:r>
              <a:rPr lang="en-US" dirty="0" err="1"/>
              <a:t>dalam</a:t>
            </a:r>
            <a:r>
              <a:rPr lang="en-US" dirty="0"/>
              <a:t> </a:t>
            </a:r>
            <a:r>
              <a:rPr lang="en-US" dirty="0" err="1"/>
              <a:t>jagaan</a:t>
            </a:r>
            <a:r>
              <a:rPr lang="en-US" dirty="0"/>
              <a:t> </a:t>
            </a:r>
            <a:r>
              <a:rPr lang="en-US" dirty="0" err="1"/>
              <a:t>atau</a:t>
            </a:r>
            <a:r>
              <a:rPr lang="en-US" dirty="0"/>
              <a:t> </a:t>
            </a:r>
            <a:r>
              <a:rPr lang="en-US" dirty="0" err="1"/>
              <a:t>dibawah</a:t>
            </a:r>
            <a:r>
              <a:rPr lang="en-US" dirty="0"/>
              <a:t> </a:t>
            </a:r>
            <a:r>
              <a:rPr lang="en-US" dirty="0" err="1"/>
              <a:t>kawalan</a:t>
            </a:r>
            <a:r>
              <a:rPr lang="en-US" dirty="0"/>
              <a:t> </a:t>
            </a:r>
            <a:r>
              <a:rPr lang="en-US" dirty="0" err="1"/>
              <a:t>Arkib</a:t>
            </a:r>
            <a:r>
              <a:rPr lang="en-US" dirty="0"/>
              <a:t> yang </a:t>
            </a:r>
            <a:r>
              <a:rPr lang="en-US" dirty="0" err="1"/>
              <a:t>ditubuhkan</a:t>
            </a:r>
            <a:r>
              <a:rPr lang="en-US" dirty="0"/>
              <a:t> </a:t>
            </a:r>
            <a:r>
              <a:rPr lang="en-US" dirty="0" err="1"/>
              <a:t>dibawah</a:t>
            </a:r>
            <a:r>
              <a:rPr lang="en-US" dirty="0"/>
              <a:t> </a:t>
            </a:r>
            <a:r>
              <a:rPr lang="en-US" dirty="0" err="1"/>
              <a:t>Akta</a:t>
            </a:r>
            <a:r>
              <a:rPr lang="en-US" dirty="0"/>
              <a:t> </a:t>
            </a:r>
            <a:r>
              <a:rPr lang="en-US" dirty="0" err="1"/>
              <a:t>Arkib</a:t>
            </a:r>
            <a:r>
              <a:rPr lang="en-US" dirty="0"/>
              <a:t> Negara Malaysia 1996 (</a:t>
            </a:r>
            <a:r>
              <a:rPr lang="en-US" dirty="0" err="1"/>
              <a:t>akta</a:t>
            </a:r>
            <a:r>
              <a:rPr lang="en-US" dirty="0"/>
              <a:t> 511)</a:t>
            </a:r>
          </a:p>
          <a:p>
            <a:endParaRPr lang="en-US" dirty="0"/>
          </a:p>
          <a:p>
            <a:pPr algn="r">
              <a:buNone/>
            </a:pPr>
            <a:r>
              <a:rPr lang="en-US" dirty="0" err="1"/>
              <a:t>Seksyen</a:t>
            </a:r>
            <a:r>
              <a:rPr lang="en-US" dirty="0"/>
              <a:t> 2, </a:t>
            </a:r>
            <a:r>
              <a:rPr lang="en-US" dirty="0" err="1"/>
              <a:t>Akta</a:t>
            </a:r>
            <a:r>
              <a:rPr lang="en-US" dirty="0"/>
              <a:t> </a:t>
            </a:r>
            <a:r>
              <a:rPr lang="en-US" dirty="0" err="1"/>
              <a:t>Arkib</a:t>
            </a:r>
            <a:r>
              <a:rPr lang="en-US" dirty="0"/>
              <a:t> Negara Malaysia 2003(</a:t>
            </a:r>
            <a:r>
              <a:rPr lang="en-US" dirty="0" err="1"/>
              <a:t>Akta</a:t>
            </a:r>
            <a:r>
              <a:rPr lang="en-US" dirty="0"/>
              <a:t> 269)</a:t>
            </a:r>
          </a:p>
          <a:p>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205551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Century Gothic" pitchFamily="34" charset="0"/>
              </a:rPr>
              <a:t>TARAF KESELAMATAN FAIL</a:t>
            </a:r>
            <a:endParaRPr lang="en-US" sz="3200" b="1" dirty="0"/>
          </a:p>
        </p:txBody>
      </p:sp>
      <p:sp>
        <p:nvSpPr>
          <p:cNvPr id="3" name="Content Placeholder 2"/>
          <p:cNvSpPr>
            <a:spLocks noGrp="1"/>
          </p:cNvSpPr>
          <p:nvPr>
            <p:ph idx="1"/>
          </p:nvPr>
        </p:nvSpPr>
        <p:spPr>
          <a:xfrm>
            <a:off x="304800" y="1447800"/>
            <a:ext cx="8610600" cy="4678363"/>
          </a:xfrm>
        </p:spPr>
        <p:txBody>
          <a:bodyPr>
            <a:normAutofit fontScale="92500" lnSpcReduction="10000"/>
          </a:bodyPr>
          <a:lstStyle/>
          <a:p>
            <a:pPr>
              <a:buNone/>
            </a:pPr>
            <a:r>
              <a:rPr lang="en-US" b="1" dirty="0" err="1">
                <a:latin typeface="Century Gothic" pitchFamily="34" charset="0"/>
              </a:rPr>
              <a:t>Arahan</a:t>
            </a:r>
            <a:r>
              <a:rPr lang="en-US" b="1" dirty="0">
                <a:latin typeface="Century Gothic" pitchFamily="34" charset="0"/>
              </a:rPr>
              <a:t> </a:t>
            </a:r>
            <a:r>
              <a:rPr lang="en-US" b="1" dirty="0" err="1">
                <a:latin typeface="Century Gothic" pitchFamily="34" charset="0"/>
              </a:rPr>
              <a:t>Keselamatan</a:t>
            </a:r>
            <a:endParaRPr lang="en-US" b="1" dirty="0">
              <a:latin typeface="Century Gothic" pitchFamily="34" charset="0"/>
            </a:endParaRPr>
          </a:p>
          <a:p>
            <a:pPr>
              <a:buNone/>
            </a:pPr>
            <a:endParaRPr lang="en-US" sz="1100" dirty="0">
              <a:latin typeface="Century Gothic" pitchFamily="34" charset="0"/>
            </a:endParaRPr>
          </a:p>
          <a:p>
            <a:r>
              <a:rPr lang="en-US" sz="3000" dirty="0"/>
              <a:t>TERBUKA  - </a:t>
            </a:r>
            <a:r>
              <a:rPr lang="de-DE" sz="3000" dirty="0"/>
              <a:t>Kulit berwarna putih (Am 435 - Pin. 1/80)</a:t>
            </a:r>
          </a:p>
          <a:p>
            <a:r>
              <a:rPr lang="en-US" sz="3000" dirty="0"/>
              <a:t>TERHAD    - </a:t>
            </a:r>
            <a:r>
              <a:rPr lang="en-US" sz="3000" dirty="0" err="1"/>
              <a:t>Kulit</a:t>
            </a:r>
            <a:r>
              <a:rPr lang="en-US" sz="3000" dirty="0"/>
              <a:t> fail </a:t>
            </a:r>
            <a:r>
              <a:rPr lang="en-US" sz="3000" dirty="0" err="1"/>
              <a:t>berwarna</a:t>
            </a:r>
            <a:r>
              <a:rPr lang="en-US" sz="3000" dirty="0"/>
              <a:t> </a:t>
            </a:r>
            <a:r>
              <a:rPr lang="en-US" sz="3000" dirty="0" err="1"/>
              <a:t>putih</a:t>
            </a:r>
            <a:r>
              <a:rPr lang="en-US" sz="3000" dirty="0"/>
              <a:t> (Am 435 – Pin. </a:t>
            </a:r>
          </a:p>
          <a:p>
            <a:pPr marL="0" indent="0">
              <a:buNone/>
            </a:pPr>
            <a:r>
              <a:rPr lang="en-US" sz="3000" dirty="0"/>
              <a:t>		   1/80) </a:t>
            </a:r>
            <a:r>
              <a:rPr lang="en-US" sz="3000" dirty="0" err="1"/>
              <a:t>dengan</a:t>
            </a:r>
            <a:r>
              <a:rPr lang="en-US" sz="3000" dirty="0"/>
              <a:t> cop TERHAD</a:t>
            </a:r>
          </a:p>
          <a:p>
            <a:r>
              <a:rPr lang="en-US" sz="3000" dirty="0"/>
              <a:t>SULIT 	- </a:t>
            </a:r>
            <a:r>
              <a:rPr lang="de-DE" sz="3000" dirty="0"/>
              <a:t>kulit fail berwarna </a:t>
            </a:r>
            <a:r>
              <a:rPr lang="de-DE" sz="3000" dirty="0">
                <a:solidFill>
                  <a:srgbClr val="00B050"/>
                </a:solidFill>
              </a:rPr>
              <a:t>hijau </a:t>
            </a:r>
            <a:r>
              <a:rPr lang="de-DE" sz="3000" dirty="0"/>
              <a:t>(Am 436)</a:t>
            </a:r>
            <a:endParaRPr lang="en-US" sz="3000" dirty="0"/>
          </a:p>
          <a:p>
            <a:r>
              <a:rPr lang="en-US" sz="3000" dirty="0"/>
              <a:t>RAHSIA 	- </a:t>
            </a:r>
            <a:r>
              <a:rPr lang="en-US" sz="3000" dirty="0" err="1"/>
              <a:t>kulit</a:t>
            </a:r>
            <a:r>
              <a:rPr lang="en-US" sz="3000" dirty="0"/>
              <a:t> fail </a:t>
            </a:r>
            <a:r>
              <a:rPr lang="en-US" sz="3000" dirty="0" err="1"/>
              <a:t>berwarna</a:t>
            </a:r>
            <a:r>
              <a:rPr lang="en-US" sz="3000" dirty="0"/>
              <a:t> </a:t>
            </a:r>
            <a:r>
              <a:rPr lang="en-US" sz="3000" dirty="0" err="1">
                <a:solidFill>
                  <a:srgbClr val="E31DD5"/>
                </a:solidFill>
              </a:rPr>
              <a:t>merah</a:t>
            </a:r>
            <a:r>
              <a:rPr lang="en-US" sz="3000" dirty="0">
                <a:solidFill>
                  <a:srgbClr val="E31DD5"/>
                </a:solidFill>
              </a:rPr>
              <a:t> </a:t>
            </a:r>
            <a:r>
              <a:rPr lang="en-US" sz="3000" dirty="0" err="1">
                <a:solidFill>
                  <a:srgbClr val="E31DD5"/>
                </a:solidFill>
              </a:rPr>
              <a:t>jambu</a:t>
            </a:r>
            <a:r>
              <a:rPr lang="en-US" sz="3000" dirty="0">
                <a:solidFill>
                  <a:srgbClr val="E31DD5"/>
                </a:solidFill>
              </a:rPr>
              <a:t> 				  </a:t>
            </a:r>
            <a:r>
              <a:rPr lang="en-US" sz="3000" dirty="0" err="1">
                <a:solidFill>
                  <a:srgbClr val="E31DD5"/>
                </a:solidFill>
              </a:rPr>
              <a:t>berpalang</a:t>
            </a:r>
            <a:r>
              <a:rPr lang="en-US" sz="3000" dirty="0">
                <a:solidFill>
                  <a:srgbClr val="E31DD5"/>
                </a:solidFill>
              </a:rPr>
              <a:t> </a:t>
            </a:r>
            <a:r>
              <a:rPr lang="en-US" sz="3000" dirty="0" err="1">
                <a:solidFill>
                  <a:srgbClr val="E31DD5"/>
                </a:solidFill>
              </a:rPr>
              <a:t>merah</a:t>
            </a:r>
            <a:r>
              <a:rPr lang="en-US" sz="3000" dirty="0">
                <a:solidFill>
                  <a:srgbClr val="E31DD5"/>
                </a:solidFill>
              </a:rPr>
              <a:t> </a:t>
            </a:r>
            <a:r>
              <a:rPr lang="en-US" sz="3000" dirty="0"/>
              <a:t>(Am 437)</a:t>
            </a:r>
          </a:p>
          <a:p>
            <a:r>
              <a:rPr lang="en-US" sz="3000" dirty="0"/>
              <a:t>RAHSIA BESAR - </a:t>
            </a:r>
            <a:r>
              <a:rPr lang="en-US" sz="3000" dirty="0" err="1"/>
              <a:t>kulit</a:t>
            </a:r>
            <a:r>
              <a:rPr lang="en-US" sz="3000" dirty="0"/>
              <a:t> fail </a:t>
            </a:r>
            <a:r>
              <a:rPr lang="en-US" sz="3000" dirty="0" err="1">
                <a:solidFill>
                  <a:srgbClr val="FFC000"/>
                </a:solidFill>
              </a:rPr>
              <a:t>berwarna</a:t>
            </a:r>
            <a:r>
              <a:rPr lang="en-US" sz="3000" dirty="0">
                <a:solidFill>
                  <a:srgbClr val="FFC000"/>
                </a:solidFill>
              </a:rPr>
              <a:t> </a:t>
            </a:r>
            <a:r>
              <a:rPr lang="en-US" sz="3000" dirty="0" err="1">
                <a:solidFill>
                  <a:srgbClr val="FFC000"/>
                </a:solidFill>
              </a:rPr>
              <a:t>kuning</a:t>
            </a:r>
            <a:r>
              <a:rPr lang="en-US" sz="3000" dirty="0">
                <a:solidFill>
                  <a:srgbClr val="FFC000"/>
                </a:solidFill>
              </a:rPr>
              <a:t> </a:t>
            </a:r>
            <a:r>
              <a:rPr lang="en-US" sz="3000" dirty="0" err="1">
                <a:solidFill>
                  <a:srgbClr val="FFC000"/>
                </a:solidFill>
              </a:rPr>
              <a:t>muda</a:t>
            </a:r>
            <a:r>
              <a:rPr lang="en-US" sz="3000" dirty="0"/>
              <a:t>, </a:t>
            </a:r>
          </a:p>
          <a:p>
            <a:pPr marL="0" indent="0">
              <a:buNone/>
            </a:pPr>
            <a:r>
              <a:rPr lang="en-US" sz="3000" dirty="0"/>
              <a:t>			</a:t>
            </a:r>
            <a:r>
              <a:rPr lang="en-US" sz="3000" dirty="0" err="1"/>
              <a:t>berpalang</a:t>
            </a:r>
            <a:r>
              <a:rPr lang="en-US" sz="3000" dirty="0"/>
              <a:t> </a:t>
            </a:r>
            <a:r>
              <a:rPr lang="en-US" sz="3000" dirty="0" err="1"/>
              <a:t>merah</a:t>
            </a:r>
            <a:r>
              <a:rPr lang="en-US" sz="3000" dirty="0"/>
              <a:t> (Am 438)</a:t>
            </a:r>
          </a:p>
          <a:p>
            <a:pPr>
              <a:buFont typeface="Wingdings" pitchFamily="2" charset="2"/>
              <a:buChar char="§"/>
            </a:pPr>
            <a:endParaRPr lang="en-US" dirty="0">
              <a:latin typeface="Century Gothic" pitchFamily="34" charset="0"/>
            </a:endParaRPr>
          </a:p>
          <a:p>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350781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arn(inVertical)">
                                      <p:cBhvr>
                                        <p:cTn id="36" dur="500"/>
                                        <p:tgtEl>
                                          <p:spTgt spid="3">
                                            <p:txEl>
                                              <p:pRg st="7" end="7"/>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FE16ED17-9127-4747-A90E-C334D6FCD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45753"/>
            <a:ext cx="6953689" cy="5678847"/>
          </a:xfrm>
          <a:prstGeom prst="rect">
            <a:avLst/>
          </a:prstGeom>
        </p:spPr>
      </p:pic>
    </p:spTree>
    <p:extLst>
      <p:ext uri="{BB962C8B-B14F-4D97-AF65-F5344CB8AC3E}">
        <p14:creationId xmlns:p14="http://schemas.microsoft.com/office/powerpoint/2010/main" val="1745866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181149"/>
            <a:ext cx="8229600" cy="5262979"/>
          </a:xfrm>
          <a:prstGeom prst="rect">
            <a:avLst/>
          </a:prstGeom>
        </p:spPr>
        <p:txBody>
          <a:bodyPr wrap="square">
            <a:spAutoFit/>
          </a:bodyPr>
          <a:lstStyle/>
          <a:p>
            <a:pPr marL="285750" indent="-285750">
              <a:buFont typeface="Arial" panose="020B0604020202020204" pitchFamily="34" charset="0"/>
              <a:buChar char="•"/>
            </a:pPr>
            <a:r>
              <a:rPr lang="en-US" sz="2400" dirty="0" err="1"/>
              <a:t>Semak</a:t>
            </a:r>
            <a:r>
              <a:rPr lang="en-US" sz="2400" dirty="0"/>
              <a:t> </a:t>
            </a:r>
            <a:r>
              <a:rPr lang="en-US" sz="2400" dirty="0" err="1"/>
              <a:t>klasifikasi</a:t>
            </a:r>
            <a:r>
              <a:rPr lang="en-US" sz="2400" dirty="0"/>
              <a:t> fail </a:t>
            </a:r>
            <a:r>
              <a:rPr lang="en-US" sz="2400" dirty="0" err="1"/>
              <a:t>dan</a:t>
            </a:r>
            <a:r>
              <a:rPr lang="en-US" sz="2400" dirty="0"/>
              <a:t> </a:t>
            </a:r>
            <a:r>
              <a:rPr lang="en-US" sz="2400" dirty="0" err="1"/>
              <a:t>kod</a:t>
            </a:r>
            <a:r>
              <a:rPr lang="en-US" sz="2400" dirty="0"/>
              <a:t> </a:t>
            </a:r>
            <a:r>
              <a:rPr lang="en-US" sz="2400" dirty="0" err="1"/>
              <a:t>klasifikasi</a:t>
            </a:r>
            <a:r>
              <a:rPr lang="en-US" sz="2400" dirty="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err="1"/>
              <a:t>Rujuk</a:t>
            </a:r>
            <a:r>
              <a:rPr lang="en-US" sz="2400" dirty="0"/>
              <a:t> </a:t>
            </a:r>
            <a:r>
              <a:rPr lang="en-US" sz="2400" dirty="0" err="1"/>
              <a:t>dengan</a:t>
            </a:r>
            <a:r>
              <a:rPr lang="en-US" sz="2400" dirty="0"/>
              <a:t> </a:t>
            </a:r>
            <a:r>
              <a:rPr lang="en-US" sz="2400" dirty="0" err="1"/>
              <a:t>pegawai</a:t>
            </a:r>
            <a:r>
              <a:rPr lang="en-US" sz="2400" dirty="0"/>
              <a:t> </a:t>
            </a:r>
            <a:r>
              <a:rPr lang="en-US" sz="2400" dirty="0" err="1"/>
              <a:t>pengkelas</a:t>
            </a:r>
            <a:r>
              <a:rPr lang="en-US" sz="2400" dirty="0"/>
              <a:t> </a:t>
            </a:r>
            <a:r>
              <a:rPr lang="en-US" sz="2400" dirty="0" err="1"/>
              <a:t>jika</a:t>
            </a:r>
            <a:r>
              <a:rPr lang="en-US" sz="2400" dirty="0"/>
              <a:t> fail </a:t>
            </a:r>
            <a:r>
              <a:rPr lang="en-US" sz="2400" dirty="0" err="1"/>
              <a:t>terperingkat</a:t>
            </a:r>
            <a:r>
              <a:rPr lang="en-US" sz="2400" dirty="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err="1"/>
              <a:t>Buka</a:t>
            </a:r>
            <a:r>
              <a:rPr lang="en-US" sz="2400" dirty="0"/>
              <a:t> </a:t>
            </a:r>
            <a:r>
              <a:rPr lang="en-US" sz="2400" dirty="0" err="1"/>
              <a:t>kulit</a:t>
            </a:r>
            <a:r>
              <a:rPr lang="en-US" sz="2400" dirty="0"/>
              <a:t> fail </a:t>
            </a:r>
            <a:r>
              <a:rPr lang="en-US" sz="2400" dirty="0" err="1"/>
              <a:t>baharu</a:t>
            </a:r>
            <a:r>
              <a:rPr lang="en-US" sz="2400" dirty="0"/>
              <a:t> </a:t>
            </a:r>
          </a:p>
          <a:p>
            <a:r>
              <a:rPr lang="en-US" sz="2400" dirty="0"/>
              <a:t>	1. Tebuk lubang pada kulit fail</a:t>
            </a:r>
          </a:p>
          <a:p>
            <a:r>
              <a:rPr lang="en-US" sz="2400" dirty="0"/>
              <a:t>	2. </a:t>
            </a:r>
            <a:r>
              <a:rPr lang="en-US" sz="2400" dirty="0" err="1"/>
              <a:t>Tulis</a:t>
            </a:r>
            <a:r>
              <a:rPr lang="en-US" sz="2400" dirty="0"/>
              <a:t> </a:t>
            </a:r>
            <a:r>
              <a:rPr lang="en-US" sz="2400" dirty="0" err="1"/>
              <a:t>tajuk</a:t>
            </a:r>
            <a:r>
              <a:rPr lang="en-US" sz="2400" dirty="0"/>
              <a:t> fail </a:t>
            </a:r>
            <a:r>
              <a:rPr lang="en-US" sz="2400" dirty="0" err="1"/>
              <a:t>dan</a:t>
            </a:r>
            <a:r>
              <a:rPr lang="en-US" sz="2400" dirty="0"/>
              <a:t> no. </a:t>
            </a:r>
            <a:r>
              <a:rPr lang="en-US" sz="2400" dirty="0" err="1"/>
              <a:t>rujukan</a:t>
            </a:r>
            <a:r>
              <a:rPr lang="en-US" sz="2400" dirty="0"/>
              <a:t> fail </a:t>
            </a:r>
          </a:p>
          <a:p>
            <a:r>
              <a:rPr lang="en-US" sz="2400" dirty="0"/>
              <a:t>	3. </a:t>
            </a:r>
            <a:r>
              <a:rPr lang="en-US" sz="2400" dirty="0" err="1"/>
              <a:t>Masukkan</a:t>
            </a:r>
            <a:r>
              <a:rPr lang="en-US" sz="2400" dirty="0"/>
              <a:t> </a:t>
            </a:r>
            <a:r>
              <a:rPr lang="en-US" sz="2400" dirty="0" err="1"/>
              <a:t>kertas</a:t>
            </a:r>
            <a:r>
              <a:rPr lang="en-US" sz="2400" dirty="0"/>
              <a:t> </a:t>
            </a:r>
            <a:r>
              <a:rPr lang="en-US" sz="2400" dirty="0" err="1"/>
              <a:t>minit</a:t>
            </a:r>
            <a:r>
              <a:rPr lang="en-US" sz="2400" dirty="0"/>
              <a:t> </a:t>
            </a:r>
          </a:p>
          <a:p>
            <a:endParaRPr lang="en-US" sz="2400" dirty="0"/>
          </a:p>
          <a:p>
            <a:pPr marL="285750" indent="-285750">
              <a:buFont typeface="Arial" panose="020B0604020202020204" pitchFamily="34" charset="0"/>
              <a:buChar char="•"/>
            </a:pPr>
            <a:r>
              <a:rPr lang="en-US" sz="2400" dirty="0" err="1"/>
              <a:t>Masukkan</a:t>
            </a:r>
            <a:r>
              <a:rPr lang="en-US" sz="2400" dirty="0"/>
              <a:t> </a:t>
            </a:r>
            <a:r>
              <a:rPr lang="en-US" sz="2400" dirty="0" err="1"/>
              <a:t>lampiran</a:t>
            </a:r>
            <a:r>
              <a:rPr lang="en-US" sz="2400" dirty="0"/>
              <a:t> </a:t>
            </a:r>
            <a:r>
              <a:rPr lang="en-US" sz="2400" dirty="0" err="1"/>
              <a:t>dan</a:t>
            </a:r>
            <a:r>
              <a:rPr lang="en-US" sz="2400" dirty="0"/>
              <a:t> </a:t>
            </a:r>
            <a:r>
              <a:rPr lang="en-US" sz="2400" dirty="0" err="1"/>
              <a:t>catat</a:t>
            </a:r>
            <a:r>
              <a:rPr lang="en-US" sz="2400" dirty="0"/>
              <a:t> no. </a:t>
            </a:r>
            <a:r>
              <a:rPr lang="en-US" sz="2400" dirty="0" err="1"/>
              <a:t>lampiran</a:t>
            </a:r>
            <a:r>
              <a:rPr lang="en-US" sz="2400" dirty="0"/>
              <a:t> </a:t>
            </a:r>
            <a:r>
              <a:rPr lang="en-US" sz="2400" dirty="0" err="1"/>
              <a:t>dan</a:t>
            </a:r>
            <a:r>
              <a:rPr lang="en-US" sz="2400" dirty="0"/>
              <a:t> </a:t>
            </a:r>
            <a:r>
              <a:rPr lang="en-US" sz="2400" dirty="0" err="1"/>
              <a:t>minitkan</a:t>
            </a:r>
            <a:r>
              <a:rPr lang="en-US" sz="2400" dirty="0"/>
              <a:t> </a:t>
            </a:r>
            <a:r>
              <a:rPr lang="en-US" sz="2400" dirty="0" err="1"/>
              <a:t>lampiran</a:t>
            </a:r>
            <a:r>
              <a:rPr lang="en-US" sz="2400" dirty="0"/>
              <a:t> </a:t>
            </a:r>
            <a:r>
              <a:rPr lang="en-US" sz="2400" dirty="0" err="1"/>
              <a:t>pada</a:t>
            </a:r>
            <a:r>
              <a:rPr lang="en-US" sz="2400" dirty="0"/>
              <a:t> </a:t>
            </a:r>
            <a:r>
              <a:rPr lang="en-US" sz="2400" dirty="0" err="1"/>
              <a:t>kertas</a:t>
            </a:r>
            <a:r>
              <a:rPr lang="en-US" sz="2400" dirty="0"/>
              <a:t> </a:t>
            </a:r>
            <a:r>
              <a:rPr lang="en-US" sz="2400" dirty="0" err="1"/>
              <a:t>minit</a:t>
            </a:r>
            <a:r>
              <a:rPr lang="en-US" sz="2400" dirty="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Sekiranya fail baru, daftar dalam Buku Daftar Fail @ Senarai Daftar Fail</a:t>
            </a:r>
          </a:p>
        </p:txBody>
      </p:sp>
      <p:sp>
        <p:nvSpPr>
          <p:cNvPr id="5" name="Title 1"/>
          <p:cNvSpPr>
            <a:spLocks noGrp="1"/>
          </p:cNvSpPr>
          <p:nvPr>
            <p:ph type="title"/>
          </p:nvPr>
        </p:nvSpPr>
        <p:spPr>
          <a:xfrm>
            <a:off x="457200" y="312787"/>
            <a:ext cx="8229600" cy="677813"/>
          </a:xfrm>
        </p:spPr>
        <p:txBody>
          <a:bodyPr>
            <a:normAutofit fontScale="90000"/>
          </a:bodyPr>
          <a:lstStyle/>
          <a:p>
            <a:br>
              <a:rPr lang="en-US" sz="4000" dirty="0"/>
            </a:br>
            <a:r>
              <a:rPr lang="en-US" sz="4000" b="1" dirty="0"/>
              <a:t>KAEDAH PEMBUKAAN FAIL </a:t>
            </a:r>
            <a:br>
              <a:rPr lang="en-US" sz="4000" dirty="0"/>
            </a:br>
            <a:endParaRPr lang="en-US" sz="4000" b="1" dirty="0"/>
          </a:p>
        </p:txBody>
      </p:sp>
      <p:pic>
        <p:nvPicPr>
          <p:cNvPr id="6"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103841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1" end="11"/>
                                            </p:txEl>
                                          </p:spTgt>
                                        </p:tgtEl>
                                        <p:attrNameLst>
                                          <p:attrName>style.visibility</p:attrName>
                                        </p:attrNameLst>
                                      </p:cBhvr>
                                      <p:to>
                                        <p:strVal val="visible"/>
                                      </p:to>
                                    </p:set>
                                    <p:anim calcmode="lin" valueType="num">
                                      <p:cBhvr additive="base">
                                        <p:cTn id="4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803073"/>
            <a:ext cx="8534400" cy="5632311"/>
          </a:xfrm>
          <a:prstGeom prst="rect">
            <a:avLst/>
          </a:prstGeom>
        </p:spPr>
        <p:txBody>
          <a:bodyPr wrap="square">
            <a:spAutoFit/>
          </a:bodyPr>
          <a:lstStyle/>
          <a:p>
            <a:pPr marL="342900" indent="-342900">
              <a:buFont typeface="Arial" panose="020B0604020202020204" pitchFamily="34" charset="0"/>
              <a:buChar char="•"/>
            </a:pPr>
            <a:r>
              <a:rPr lang="en-US" sz="2400" dirty="0" err="1"/>
              <a:t>Sediakan</a:t>
            </a:r>
            <a:r>
              <a:rPr lang="en-US" sz="2400" dirty="0"/>
              <a:t> </a:t>
            </a:r>
            <a:r>
              <a:rPr lang="en-US" sz="2400" dirty="0" err="1"/>
              <a:t>kertas</a:t>
            </a:r>
            <a:r>
              <a:rPr lang="en-US" sz="2400" dirty="0"/>
              <a:t> </a:t>
            </a:r>
            <a:r>
              <a:rPr lang="en-US" sz="2400" dirty="0" err="1"/>
              <a:t>minit</a:t>
            </a:r>
            <a:r>
              <a:rPr lang="en-US" sz="2400" dirty="0"/>
              <a:t>. </a:t>
            </a:r>
          </a:p>
          <a:p>
            <a:pPr marL="342900" indent="-342900">
              <a:buFont typeface="Arial" panose="020B0604020202020204" pitchFamily="34" charset="0"/>
              <a:buChar char="•"/>
            </a:pPr>
            <a:r>
              <a:rPr lang="en-US" sz="2400" dirty="0" err="1"/>
              <a:t>Letakkan</a:t>
            </a:r>
            <a:r>
              <a:rPr lang="en-US" sz="2400" dirty="0"/>
              <a:t> di </a:t>
            </a:r>
            <a:r>
              <a:rPr lang="en-US" sz="2400" dirty="0" err="1"/>
              <a:t>sebelah</a:t>
            </a:r>
            <a:r>
              <a:rPr lang="en-US" sz="2400" dirty="0"/>
              <a:t> </a:t>
            </a:r>
            <a:r>
              <a:rPr lang="en-US" sz="2400" dirty="0" err="1"/>
              <a:t>kiri</a:t>
            </a:r>
            <a:r>
              <a:rPr lang="en-US" sz="2400" dirty="0"/>
              <a:t> fail. </a:t>
            </a:r>
          </a:p>
          <a:p>
            <a:pPr marL="342900" indent="-342900">
              <a:buFont typeface="Arial" panose="020B0604020202020204" pitchFamily="34" charset="0"/>
              <a:buChar char="•"/>
            </a:pPr>
            <a:r>
              <a:rPr lang="en-US" sz="2400" dirty="0" err="1"/>
              <a:t>Catatkan</a:t>
            </a:r>
            <a:r>
              <a:rPr lang="en-US" sz="2400" dirty="0"/>
              <a:t> </a:t>
            </a:r>
            <a:r>
              <a:rPr lang="en-US" sz="2400" dirty="0" err="1"/>
              <a:t>butiran</a:t>
            </a:r>
            <a:r>
              <a:rPr lang="en-US" sz="2400" dirty="0"/>
              <a:t>: </a:t>
            </a:r>
          </a:p>
          <a:p>
            <a:r>
              <a:rPr lang="en-US" sz="2400" dirty="0"/>
              <a:t>	</a:t>
            </a:r>
            <a:r>
              <a:rPr lang="en-US" sz="2400" dirty="0">
                <a:solidFill>
                  <a:srgbClr val="FF0000"/>
                </a:solidFill>
              </a:rPr>
              <a:t>(</a:t>
            </a:r>
            <a:r>
              <a:rPr lang="en-US" sz="2400" dirty="0" err="1">
                <a:solidFill>
                  <a:srgbClr val="FF0000"/>
                </a:solidFill>
              </a:rPr>
              <a:t>surat</a:t>
            </a:r>
            <a:r>
              <a:rPr lang="en-US" sz="2400" dirty="0">
                <a:solidFill>
                  <a:srgbClr val="FF0000"/>
                </a:solidFill>
              </a:rPr>
              <a:t> </a:t>
            </a:r>
            <a:r>
              <a:rPr lang="en-US" sz="2400" dirty="0" err="1">
                <a:solidFill>
                  <a:srgbClr val="FF0000"/>
                </a:solidFill>
              </a:rPr>
              <a:t>masuk</a:t>
            </a:r>
            <a:r>
              <a:rPr lang="en-US" sz="2400" dirty="0">
                <a:solidFill>
                  <a:srgbClr val="FF0000"/>
                </a:solidFill>
              </a:rPr>
              <a:t>) </a:t>
            </a:r>
            <a:r>
              <a:rPr lang="en-US" sz="2400" dirty="0" err="1"/>
              <a:t>hendaklah</a:t>
            </a:r>
            <a:r>
              <a:rPr lang="en-US" sz="2400" dirty="0"/>
              <a:t> </a:t>
            </a:r>
            <a:r>
              <a:rPr lang="en-US" sz="2400" dirty="0" err="1"/>
              <a:t>dicatatkan</a:t>
            </a:r>
            <a:r>
              <a:rPr lang="en-US" sz="2400" dirty="0"/>
              <a:t>; </a:t>
            </a:r>
            <a:r>
              <a:rPr lang="en-US" sz="2400" dirty="0" err="1"/>
              <a:t>surat</a:t>
            </a:r>
            <a:r>
              <a:rPr lang="en-US" sz="2400" dirty="0"/>
              <a:t> </a:t>
            </a:r>
            <a:r>
              <a:rPr lang="en-US" sz="2400" dirty="0" err="1"/>
              <a:t>bertarikh</a:t>
            </a:r>
            <a:r>
              <a:rPr lang="en-US" sz="2400" dirty="0"/>
              <a:t>,    	</a:t>
            </a:r>
            <a:r>
              <a:rPr lang="en-US" sz="2400" dirty="0" err="1"/>
              <a:t>daripada</a:t>
            </a:r>
            <a:r>
              <a:rPr lang="en-US" sz="2400" dirty="0"/>
              <a:t> </a:t>
            </a:r>
            <a:r>
              <a:rPr lang="en-US" sz="2400" dirty="0" err="1"/>
              <a:t>dan</a:t>
            </a:r>
            <a:r>
              <a:rPr lang="en-US" sz="2400" dirty="0"/>
              <a:t> </a:t>
            </a:r>
            <a:r>
              <a:rPr lang="en-US" sz="2400" dirty="0" err="1"/>
              <a:t>dikandungkan</a:t>
            </a:r>
            <a:r>
              <a:rPr lang="en-US" sz="2400" dirty="0"/>
              <a:t> </a:t>
            </a:r>
            <a:r>
              <a:rPr lang="en-US" sz="2400" dirty="0" err="1"/>
              <a:t>pada</a:t>
            </a:r>
            <a:r>
              <a:rPr lang="en-US" sz="2400" dirty="0"/>
              <a:t> </a:t>
            </a:r>
            <a:r>
              <a:rPr lang="en-US" sz="2400" dirty="0" err="1"/>
              <a:t>menggunakan</a:t>
            </a:r>
            <a:r>
              <a:rPr lang="en-US" sz="2400" dirty="0"/>
              <a:t> pen   </a:t>
            </a:r>
          </a:p>
          <a:p>
            <a:r>
              <a:rPr lang="en-US" sz="2400" dirty="0"/>
              <a:t>              </a:t>
            </a:r>
            <a:r>
              <a:rPr lang="en-US" sz="2400" dirty="0" err="1"/>
              <a:t>dakwat</a:t>
            </a:r>
            <a:r>
              <a:rPr lang="en-US" sz="2400" dirty="0"/>
              <a:t> </a:t>
            </a:r>
            <a:r>
              <a:rPr lang="en-US" sz="2400" dirty="0" err="1"/>
              <a:t>merah</a:t>
            </a:r>
            <a:r>
              <a:rPr lang="en-US" sz="2400" dirty="0"/>
              <a:t> </a:t>
            </a:r>
          </a:p>
          <a:p>
            <a:r>
              <a:rPr lang="en-US" sz="2400" dirty="0">
                <a:solidFill>
                  <a:srgbClr val="FF0000"/>
                </a:solidFill>
              </a:rPr>
              <a:t>	</a:t>
            </a:r>
            <a:r>
              <a:rPr lang="en-US" sz="2400" dirty="0" err="1">
                <a:solidFill>
                  <a:srgbClr val="FF0000"/>
                </a:solidFill>
              </a:rPr>
              <a:t>surat</a:t>
            </a:r>
            <a:r>
              <a:rPr lang="en-US" sz="2400" dirty="0">
                <a:solidFill>
                  <a:srgbClr val="FF0000"/>
                </a:solidFill>
              </a:rPr>
              <a:t> </a:t>
            </a:r>
            <a:r>
              <a:rPr lang="en-US" sz="2400" dirty="0" err="1">
                <a:solidFill>
                  <a:srgbClr val="FF0000"/>
                </a:solidFill>
              </a:rPr>
              <a:t>bth</a:t>
            </a:r>
            <a:r>
              <a:rPr lang="en-US" sz="2400" dirty="0">
                <a:solidFill>
                  <a:srgbClr val="FF0000"/>
                </a:solidFill>
              </a:rPr>
              <a:t>.___</a:t>
            </a:r>
            <a:r>
              <a:rPr lang="en-US" sz="2400" dirty="0" err="1">
                <a:solidFill>
                  <a:srgbClr val="FF0000"/>
                </a:solidFill>
              </a:rPr>
              <a:t>dpd</a:t>
            </a:r>
            <a:r>
              <a:rPr lang="en-US" sz="2400" dirty="0">
                <a:solidFill>
                  <a:srgbClr val="FF0000"/>
                </a:solidFill>
              </a:rPr>
              <a:t>.___ d/k pd.___ </a:t>
            </a:r>
          </a:p>
          <a:p>
            <a:r>
              <a:rPr lang="en-US" sz="2400" dirty="0"/>
              <a:t>	</a:t>
            </a:r>
            <a:r>
              <a:rPr lang="en-US" sz="2400" dirty="0" err="1"/>
              <a:t>atau</a:t>
            </a:r>
            <a:r>
              <a:rPr lang="en-US" sz="2400" dirty="0"/>
              <a:t> </a:t>
            </a:r>
          </a:p>
          <a:p>
            <a:r>
              <a:rPr lang="en-US" sz="2400" dirty="0"/>
              <a:t>	</a:t>
            </a:r>
            <a:r>
              <a:rPr lang="en-US" sz="2400" b="1" dirty="0">
                <a:solidFill>
                  <a:schemeClr val="tx2">
                    <a:lumMod val="60000"/>
                    <a:lumOff val="40000"/>
                  </a:schemeClr>
                </a:solidFill>
              </a:rPr>
              <a:t>(</a:t>
            </a:r>
            <a:r>
              <a:rPr lang="en-US" sz="2400" b="1" dirty="0" err="1">
                <a:solidFill>
                  <a:schemeClr val="tx2">
                    <a:lumMod val="60000"/>
                    <a:lumOff val="40000"/>
                  </a:schemeClr>
                </a:solidFill>
              </a:rPr>
              <a:t>surat</a:t>
            </a:r>
            <a:r>
              <a:rPr lang="en-US" sz="2400" b="1" dirty="0">
                <a:solidFill>
                  <a:schemeClr val="tx2">
                    <a:lumMod val="60000"/>
                    <a:lumOff val="40000"/>
                  </a:schemeClr>
                </a:solidFill>
              </a:rPr>
              <a:t> </a:t>
            </a:r>
            <a:r>
              <a:rPr lang="en-US" sz="2400" b="1" dirty="0" err="1">
                <a:solidFill>
                  <a:schemeClr val="tx2">
                    <a:lumMod val="60000"/>
                    <a:lumOff val="40000"/>
                  </a:schemeClr>
                </a:solidFill>
              </a:rPr>
              <a:t>keluar</a:t>
            </a:r>
            <a:r>
              <a:rPr lang="en-US" sz="2400" b="1" dirty="0">
                <a:solidFill>
                  <a:schemeClr val="tx2">
                    <a:lumMod val="60000"/>
                    <a:lumOff val="40000"/>
                  </a:schemeClr>
                </a:solidFill>
              </a:rPr>
              <a:t>) </a:t>
            </a:r>
            <a:r>
              <a:rPr lang="en-US" sz="2400" dirty="0" err="1"/>
              <a:t>hendaklah</a:t>
            </a:r>
            <a:r>
              <a:rPr lang="en-US" sz="2400" dirty="0"/>
              <a:t> </a:t>
            </a:r>
            <a:r>
              <a:rPr lang="en-US" sz="2400" dirty="0" err="1"/>
              <a:t>dicatatkan</a:t>
            </a:r>
            <a:r>
              <a:rPr lang="en-US" sz="2400" dirty="0"/>
              <a:t>; </a:t>
            </a:r>
            <a:r>
              <a:rPr lang="en-US" sz="2400" dirty="0" err="1"/>
              <a:t>surat</a:t>
            </a:r>
            <a:r>
              <a:rPr lang="en-US" sz="2400" dirty="0"/>
              <a:t> </a:t>
            </a:r>
            <a:r>
              <a:rPr lang="en-US" sz="2400" dirty="0" err="1"/>
              <a:t>bertarikh</a:t>
            </a:r>
            <a:r>
              <a:rPr lang="en-US" sz="2400" dirty="0"/>
              <a:t>, 	</a:t>
            </a:r>
            <a:r>
              <a:rPr lang="en-US" sz="2400" dirty="0" err="1"/>
              <a:t>dihantar</a:t>
            </a:r>
            <a:r>
              <a:rPr lang="en-US" sz="2400" dirty="0"/>
              <a:t> </a:t>
            </a:r>
            <a:r>
              <a:rPr lang="en-US" sz="2400" dirty="0" err="1"/>
              <a:t>kepada</a:t>
            </a:r>
            <a:r>
              <a:rPr lang="en-US" sz="2400" dirty="0"/>
              <a:t> </a:t>
            </a:r>
            <a:r>
              <a:rPr lang="en-US" sz="2400" dirty="0" err="1"/>
              <a:t>dan</a:t>
            </a:r>
            <a:r>
              <a:rPr lang="en-US" sz="2400" dirty="0"/>
              <a:t> </a:t>
            </a:r>
            <a:r>
              <a:rPr lang="en-US" sz="2400" dirty="0" err="1"/>
              <a:t>pada</a:t>
            </a:r>
            <a:r>
              <a:rPr lang="en-US" sz="2400" dirty="0"/>
              <a:t> </a:t>
            </a:r>
            <a:r>
              <a:rPr lang="en-US" sz="2400" dirty="0" err="1"/>
              <a:t>menggunakan</a:t>
            </a:r>
            <a:r>
              <a:rPr lang="en-US" sz="2400" dirty="0"/>
              <a:t> pen </a:t>
            </a:r>
            <a:r>
              <a:rPr lang="en-US" sz="2400" dirty="0" err="1"/>
              <a:t>dakwat</a:t>
            </a:r>
            <a:r>
              <a:rPr lang="en-US" sz="2400" dirty="0"/>
              <a:t> 	</a:t>
            </a:r>
            <a:r>
              <a:rPr lang="en-US" sz="2400" dirty="0" err="1"/>
              <a:t>biru</a:t>
            </a:r>
            <a:r>
              <a:rPr lang="en-US" sz="2400" dirty="0"/>
              <a:t> </a:t>
            </a:r>
            <a:r>
              <a:rPr lang="en-US" sz="2400" dirty="0" err="1"/>
              <a:t>atau</a:t>
            </a:r>
            <a:r>
              <a:rPr lang="en-US" sz="2400" dirty="0"/>
              <a:t> </a:t>
            </a:r>
            <a:r>
              <a:rPr lang="en-US" sz="2400" dirty="0" err="1"/>
              <a:t>hitam</a:t>
            </a:r>
            <a:endParaRPr lang="en-US" sz="2400" dirty="0"/>
          </a:p>
          <a:p>
            <a:r>
              <a:rPr lang="en-US" sz="2400" b="1" dirty="0">
                <a:solidFill>
                  <a:schemeClr val="tx2">
                    <a:lumMod val="60000"/>
                    <a:lumOff val="40000"/>
                  </a:schemeClr>
                </a:solidFill>
              </a:rPr>
              <a:t>	</a:t>
            </a:r>
            <a:r>
              <a:rPr lang="en-US" sz="2400" b="1" dirty="0" err="1">
                <a:solidFill>
                  <a:schemeClr val="tx2">
                    <a:lumMod val="60000"/>
                    <a:lumOff val="40000"/>
                  </a:schemeClr>
                </a:solidFill>
              </a:rPr>
              <a:t>surat</a:t>
            </a:r>
            <a:r>
              <a:rPr lang="en-US" sz="2400" b="1" dirty="0">
                <a:solidFill>
                  <a:schemeClr val="tx2">
                    <a:lumMod val="60000"/>
                    <a:lumOff val="40000"/>
                  </a:schemeClr>
                </a:solidFill>
              </a:rPr>
              <a:t> </a:t>
            </a:r>
            <a:r>
              <a:rPr lang="en-US" sz="2400" b="1" dirty="0" err="1">
                <a:solidFill>
                  <a:schemeClr val="tx2">
                    <a:lumMod val="60000"/>
                    <a:lumOff val="40000"/>
                  </a:schemeClr>
                </a:solidFill>
              </a:rPr>
              <a:t>bth</a:t>
            </a:r>
            <a:r>
              <a:rPr lang="en-US" sz="2400" b="1" dirty="0">
                <a:solidFill>
                  <a:schemeClr val="tx2">
                    <a:lumMod val="60000"/>
                    <a:lumOff val="40000"/>
                  </a:schemeClr>
                </a:solidFill>
              </a:rPr>
              <a:t>.___d/h </a:t>
            </a:r>
            <a:r>
              <a:rPr lang="en-US" sz="2400" b="1" dirty="0" err="1">
                <a:solidFill>
                  <a:schemeClr val="tx2">
                    <a:lumMod val="60000"/>
                    <a:lumOff val="40000"/>
                  </a:schemeClr>
                </a:solidFill>
              </a:rPr>
              <a:t>kpd</a:t>
            </a:r>
            <a:r>
              <a:rPr lang="en-US" sz="2400" b="1" dirty="0">
                <a:solidFill>
                  <a:schemeClr val="tx2">
                    <a:lumMod val="60000"/>
                    <a:lumOff val="40000"/>
                  </a:schemeClr>
                </a:solidFill>
              </a:rPr>
              <a:t>.___pd.___ </a:t>
            </a:r>
          </a:p>
          <a:p>
            <a:r>
              <a:rPr lang="en-US" sz="2400" dirty="0"/>
              <a:t>	</a:t>
            </a:r>
            <a:r>
              <a:rPr lang="en-US" sz="2400" dirty="0" err="1"/>
              <a:t>surat</a:t>
            </a:r>
            <a:r>
              <a:rPr lang="en-US" sz="2400" dirty="0"/>
              <a:t> </a:t>
            </a:r>
            <a:r>
              <a:rPr lang="en-US" sz="2400" dirty="0" err="1"/>
              <a:t>bth</a:t>
            </a:r>
            <a:r>
              <a:rPr lang="en-US" sz="2400" dirty="0"/>
              <a:t>.___d/h </a:t>
            </a:r>
            <a:r>
              <a:rPr lang="en-US" sz="2400" dirty="0" err="1"/>
              <a:t>kpd</a:t>
            </a:r>
            <a:r>
              <a:rPr lang="en-US" sz="2400" dirty="0"/>
              <a:t>.___pd.___ </a:t>
            </a:r>
          </a:p>
          <a:p>
            <a:pPr marL="342900" indent="-342900">
              <a:buFont typeface="Arial" panose="020B0604020202020204" pitchFamily="34" charset="0"/>
              <a:buChar char="•"/>
            </a:pPr>
            <a:r>
              <a:rPr lang="en-US" sz="2400" dirty="0" err="1"/>
              <a:t>Sekiranya</a:t>
            </a:r>
            <a:r>
              <a:rPr lang="en-US" sz="2400" dirty="0"/>
              <a:t> </a:t>
            </a:r>
            <a:r>
              <a:rPr lang="en-US" sz="2400" dirty="0" err="1"/>
              <a:t>perlu</a:t>
            </a:r>
            <a:r>
              <a:rPr lang="en-US" sz="2400" dirty="0"/>
              <a:t> </a:t>
            </a:r>
            <a:r>
              <a:rPr lang="en-US" sz="2400" dirty="0" err="1"/>
              <a:t>catatkan</a:t>
            </a:r>
            <a:r>
              <a:rPr lang="en-US" sz="2400" dirty="0"/>
              <a:t> </a:t>
            </a:r>
            <a:r>
              <a:rPr lang="en-US" sz="2400" dirty="0" err="1"/>
              <a:t>minit</a:t>
            </a:r>
            <a:r>
              <a:rPr lang="en-US" sz="2400" dirty="0"/>
              <a:t> </a:t>
            </a:r>
            <a:r>
              <a:rPr lang="en-US" sz="2400" dirty="0" err="1"/>
              <a:t>arahan</a:t>
            </a:r>
            <a:r>
              <a:rPr lang="en-US" sz="2400" dirty="0"/>
              <a:t>/</a:t>
            </a:r>
            <a:r>
              <a:rPr lang="en-US" sz="2400" dirty="0" err="1"/>
              <a:t>keputusan</a:t>
            </a:r>
            <a:r>
              <a:rPr lang="en-US" sz="2400" dirty="0"/>
              <a:t>/</a:t>
            </a:r>
            <a:r>
              <a:rPr lang="en-US" sz="2400" dirty="0" err="1"/>
              <a:t>tindakan</a:t>
            </a:r>
            <a:r>
              <a:rPr lang="en-US" sz="2400" dirty="0"/>
              <a:t> </a:t>
            </a:r>
            <a:r>
              <a:rPr lang="en-US" sz="2400" dirty="0" err="1"/>
              <a:t>kepada</a:t>
            </a:r>
            <a:r>
              <a:rPr lang="en-US" sz="2400" dirty="0"/>
              <a:t> </a:t>
            </a:r>
            <a:r>
              <a:rPr lang="en-US" sz="2400" dirty="0" err="1"/>
              <a:t>pegawai</a:t>
            </a:r>
            <a:r>
              <a:rPr lang="en-US" sz="2400" dirty="0"/>
              <a:t>. </a:t>
            </a:r>
          </a:p>
        </p:txBody>
      </p:sp>
      <p:sp>
        <p:nvSpPr>
          <p:cNvPr id="5" name="Title 1"/>
          <p:cNvSpPr>
            <a:spLocks noGrp="1"/>
          </p:cNvSpPr>
          <p:nvPr>
            <p:ph type="title"/>
          </p:nvPr>
        </p:nvSpPr>
        <p:spPr>
          <a:xfrm>
            <a:off x="530902" y="228600"/>
            <a:ext cx="8229600" cy="685800"/>
          </a:xfrm>
        </p:spPr>
        <p:txBody>
          <a:bodyPr>
            <a:normAutofit fontScale="90000"/>
          </a:bodyPr>
          <a:lstStyle/>
          <a:p>
            <a:br>
              <a:rPr lang="en-US" sz="4000" dirty="0"/>
            </a:br>
            <a:r>
              <a:rPr lang="en-US" sz="3600" b="1" dirty="0"/>
              <a:t>PENYEDIAAN KERTAS MINIT</a:t>
            </a:r>
            <a:br>
              <a:rPr lang="en-US" sz="4000" dirty="0"/>
            </a:br>
            <a:endParaRPr lang="en-US" sz="4000" b="1" dirty="0"/>
          </a:p>
        </p:txBody>
      </p:sp>
      <p:pic>
        <p:nvPicPr>
          <p:cNvPr id="6"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21461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additive="base">
                                        <p:cTn id="4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 calcmode="lin" valueType="num">
                                      <p:cBhvr additive="base">
                                        <p:cTn id="4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 calcmode="lin" valueType="num">
                                      <p:cBhvr additive="base">
                                        <p:cTn id="5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1935" y="1371600"/>
            <a:ext cx="7497580" cy="4893647"/>
          </a:xfrm>
          <a:prstGeom prst="rect">
            <a:avLst/>
          </a:prstGeom>
        </p:spPr>
        <p:txBody>
          <a:bodyPr wrap="square">
            <a:spAutoFit/>
          </a:bodyPr>
          <a:lstStyle/>
          <a:p>
            <a:pPr marL="342900" indent="-342900">
              <a:buFont typeface="Arial" panose="020B0604020202020204" pitchFamily="34" charset="0"/>
              <a:buChar char="•"/>
            </a:pPr>
            <a:r>
              <a:rPr lang="en-US" sz="2400" dirty="0" err="1"/>
              <a:t>Pastikan</a:t>
            </a:r>
            <a:r>
              <a:rPr lang="en-US" sz="2400" dirty="0"/>
              <a:t> fail </a:t>
            </a:r>
            <a:r>
              <a:rPr lang="en-US" sz="2400" dirty="0" err="1"/>
              <a:t>memenuhi</a:t>
            </a:r>
            <a:r>
              <a:rPr lang="en-US" sz="2400" dirty="0"/>
              <a:t> </a:t>
            </a:r>
            <a:r>
              <a:rPr lang="en-US" sz="2400" dirty="0" err="1"/>
              <a:t>kriteria</a:t>
            </a:r>
            <a:r>
              <a:rPr lang="en-US" sz="2400" dirty="0"/>
              <a:t> </a:t>
            </a:r>
            <a:r>
              <a:rPr lang="en-US" sz="2400" dirty="0" err="1"/>
              <a:t>penutupan</a:t>
            </a:r>
            <a:r>
              <a:rPr lang="en-US" sz="2400" dirty="0"/>
              <a:t> fail. (</a:t>
            </a:r>
            <a:r>
              <a:rPr lang="en-US" sz="2400" dirty="0" err="1"/>
              <a:t>tebal</a:t>
            </a:r>
            <a:r>
              <a:rPr lang="en-US" sz="2400" dirty="0"/>
              <a:t> </a:t>
            </a:r>
            <a:r>
              <a:rPr lang="en-US" sz="2400" dirty="0" err="1"/>
              <a:t>mencapai</a:t>
            </a:r>
            <a:r>
              <a:rPr lang="en-US" sz="2400" dirty="0"/>
              <a:t> </a:t>
            </a:r>
            <a:r>
              <a:rPr lang="en-US" sz="2400" dirty="0" err="1"/>
              <a:t>ketebalan</a:t>
            </a:r>
            <a:r>
              <a:rPr lang="en-US" sz="2400" dirty="0"/>
              <a:t> 4sm </a:t>
            </a:r>
            <a:r>
              <a:rPr lang="en-US" sz="2400" dirty="0" err="1"/>
              <a:t>atau</a:t>
            </a:r>
            <a:r>
              <a:rPr lang="en-US" sz="2400" dirty="0"/>
              <a:t> </a:t>
            </a:r>
            <a:r>
              <a:rPr lang="en-US" sz="2400" dirty="0" err="1"/>
              <a:t>kandungannya</a:t>
            </a:r>
            <a:r>
              <a:rPr lang="en-US" sz="2400" dirty="0"/>
              <a:t>            </a:t>
            </a:r>
            <a:r>
              <a:rPr lang="en-US" sz="2400" dirty="0" err="1"/>
              <a:t>sudah</a:t>
            </a:r>
            <a:r>
              <a:rPr lang="en-US" sz="2400" dirty="0"/>
              <a:t> </a:t>
            </a:r>
            <a:r>
              <a:rPr lang="en-US" sz="2400" dirty="0" err="1"/>
              <a:t>mencecah</a:t>
            </a:r>
            <a:r>
              <a:rPr lang="en-US" sz="2400" dirty="0"/>
              <a:t> 100 </a:t>
            </a:r>
            <a:r>
              <a:rPr lang="en-US" sz="2400" dirty="0" err="1"/>
              <a:t>lampiran</a:t>
            </a:r>
            <a:r>
              <a:rPr lang="en-US" sz="2400" dirty="0"/>
              <a:t>)</a:t>
            </a:r>
          </a:p>
          <a:p>
            <a:pPr marL="342900" indent="-342900">
              <a:buFont typeface="Arial" panose="020B0604020202020204" pitchFamily="34" charset="0"/>
              <a:buChar char="•"/>
            </a:pPr>
            <a:r>
              <a:rPr lang="en-US" sz="2400" dirty="0"/>
              <a:t>Cop </a:t>
            </a:r>
            <a:r>
              <a:rPr lang="en-US" sz="2400" dirty="0" err="1"/>
              <a:t>atau</a:t>
            </a:r>
            <a:r>
              <a:rPr lang="en-US" sz="2400" dirty="0"/>
              <a:t> </a:t>
            </a:r>
            <a:r>
              <a:rPr lang="en-US" sz="2400" dirty="0" err="1"/>
              <a:t>tuliskan</a:t>
            </a:r>
            <a:r>
              <a:rPr lang="en-US" sz="2400" dirty="0"/>
              <a:t> DITUTUP PADA.........(</a:t>
            </a:r>
            <a:r>
              <a:rPr lang="en-US" sz="2400" dirty="0" err="1"/>
              <a:t>sila</a:t>
            </a:r>
            <a:r>
              <a:rPr lang="en-US" sz="2400" dirty="0"/>
              <a:t> </a:t>
            </a:r>
            <a:r>
              <a:rPr lang="en-US" sz="2400" dirty="0" err="1"/>
              <a:t>lihat</a:t>
            </a:r>
            <a:endParaRPr lang="en-US" sz="2400" dirty="0"/>
          </a:p>
          <a:p>
            <a:r>
              <a:rPr lang="en-US" sz="2400" dirty="0"/>
              <a:t>     </a:t>
            </a:r>
            <a:r>
              <a:rPr lang="en-US" sz="2400" dirty="0" err="1"/>
              <a:t>contoh</a:t>
            </a:r>
            <a:r>
              <a:rPr lang="en-US" sz="2400" dirty="0"/>
              <a:t> di </a:t>
            </a:r>
            <a:r>
              <a:rPr lang="en-US" sz="2400" dirty="0" err="1"/>
              <a:t>bawah</a:t>
            </a:r>
            <a:r>
              <a:rPr lang="en-US" sz="2400" dirty="0"/>
              <a:t>) </a:t>
            </a:r>
          </a:p>
          <a:p>
            <a:pPr marL="342900" indent="-342900">
              <a:buFont typeface="Arial" panose="020B0604020202020204" pitchFamily="34" charset="0"/>
              <a:buChar char="•"/>
            </a:pPr>
            <a:r>
              <a:rPr lang="en-US" sz="2400" dirty="0"/>
              <a:t>Fail yang </a:t>
            </a:r>
            <a:r>
              <a:rPr lang="en-US" sz="2400" dirty="0" err="1"/>
              <a:t>ditutup</a:t>
            </a:r>
            <a:r>
              <a:rPr lang="en-US" sz="2400" dirty="0"/>
              <a:t> </a:t>
            </a:r>
            <a:r>
              <a:rPr lang="en-US" sz="2400" dirty="0" err="1"/>
              <a:t>diikat</a:t>
            </a:r>
            <a:r>
              <a:rPr lang="en-US" sz="2400" dirty="0"/>
              <a:t> </a:t>
            </a:r>
            <a:r>
              <a:rPr lang="en-US" sz="2400" dirty="0" err="1"/>
              <a:t>bersama</a:t>
            </a:r>
            <a:r>
              <a:rPr lang="en-US" sz="2400" dirty="0"/>
              <a:t> fail </a:t>
            </a:r>
            <a:r>
              <a:rPr lang="en-US" sz="2400" dirty="0" err="1"/>
              <a:t>baru</a:t>
            </a:r>
            <a:r>
              <a:rPr lang="en-US" sz="2400" dirty="0"/>
              <a:t> </a:t>
            </a:r>
            <a:r>
              <a:rPr lang="en-US" sz="2400" dirty="0" err="1"/>
              <a:t>selama</a:t>
            </a:r>
            <a:r>
              <a:rPr lang="en-US" sz="2400" dirty="0"/>
              <a:t> 3</a:t>
            </a:r>
          </a:p>
          <a:p>
            <a:r>
              <a:rPr lang="en-US" sz="2400" dirty="0"/>
              <a:t>     </a:t>
            </a:r>
            <a:r>
              <a:rPr lang="en-US" sz="2400" dirty="0" err="1"/>
              <a:t>bulan</a:t>
            </a:r>
            <a:r>
              <a:rPr lang="en-US" sz="2400" dirty="0"/>
              <a:t>. </a:t>
            </a:r>
          </a:p>
          <a:p>
            <a:pPr marL="342900" indent="-342900">
              <a:buFont typeface="Arial" panose="020B0604020202020204" pitchFamily="34" charset="0"/>
              <a:buChar char="•"/>
            </a:pPr>
            <a:r>
              <a:rPr lang="en-US" sz="2400" dirty="0"/>
              <a:t>Fail yang </a:t>
            </a:r>
            <a:r>
              <a:rPr lang="en-US" sz="2400" dirty="0" err="1"/>
              <a:t>ditutup</a:t>
            </a:r>
            <a:r>
              <a:rPr lang="en-US" sz="2400" dirty="0"/>
              <a:t> </a:t>
            </a:r>
            <a:r>
              <a:rPr lang="en-US" sz="2400" dirty="0" err="1"/>
              <a:t>dan</a:t>
            </a:r>
            <a:r>
              <a:rPr lang="en-US" sz="2400" dirty="0"/>
              <a:t> </a:t>
            </a:r>
            <a:r>
              <a:rPr lang="en-US" sz="2400" dirty="0" err="1"/>
              <a:t>tidak</a:t>
            </a:r>
            <a:r>
              <a:rPr lang="en-US" sz="2400" dirty="0"/>
              <a:t> </a:t>
            </a:r>
            <a:r>
              <a:rPr lang="en-US" sz="2400" dirty="0" err="1"/>
              <a:t>digunakan</a:t>
            </a:r>
            <a:r>
              <a:rPr lang="en-US" sz="2400" dirty="0"/>
              <a:t> </a:t>
            </a:r>
            <a:r>
              <a:rPr lang="en-US" sz="2400" dirty="0" err="1"/>
              <a:t>lagi</a:t>
            </a:r>
            <a:r>
              <a:rPr lang="en-US" sz="2400" dirty="0"/>
              <a:t> </a:t>
            </a:r>
            <a:r>
              <a:rPr lang="en-US" sz="2400" dirty="0" err="1"/>
              <a:t>diasingkan</a:t>
            </a:r>
            <a:r>
              <a:rPr lang="en-US" sz="2400" dirty="0"/>
              <a:t> </a:t>
            </a:r>
            <a:r>
              <a:rPr lang="en-US" sz="2400" dirty="0" err="1"/>
              <a:t>daripada</a:t>
            </a:r>
            <a:r>
              <a:rPr lang="en-US" sz="2400" dirty="0"/>
              <a:t> fail </a:t>
            </a:r>
            <a:r>
              <a:rPr lang="en-US" sz="2400" dirty="0" err="1"/>
              <a:t>Jilid</a:t>
            </a:r>
            <a:r>
              <a:rPr lang="en-US" sz="2400" dirty="0"/>
              <a:t> </a:t>
            </a:r>
            <a:r>
              <a:rPr lang="en-US" sz="2400" dirty="0" err="1"/>
              <a:t>baharu</a:t>
            </a:r>
            <a:r>
              <a:rPr lang="en-US" sz="2400" dirty="0"/>
              <a:t>. </a:t>
            </a:r>
          </a:p>
          <a:p>
            <a:pPr marL="342900" indent="-342900">
              <a:buFont typeface="Arial" panose="020B0604020202020204" pitchFamily="34" charset="0"/>
              <a:buChar char="•"/>
            </a:pPr>
            <a:r>
              <a:rPr lang="en-US" sz="2400" dirty="0" err="1"/>
              <a:t>Apabila</a:t>
            </a:r>
            <a:r>
              <a:rPr lang="en-US" sz="2400" dirty="0"/>
              <a:t> fail yang </a:t>
            </a:r>
            <a:r>
              <a:rPr lang="en-US" sz="2400" dirty="0" err="1"/>
              <a:t>tidak</a:t>
            </a:r>
            <a:r>
              <a:rPr lang="en-US" sz="2400" dirty="0"/>
              <a:t> </a:t>
            </a:r>
            <a:r>
              <a:rPr lang="en-US" sz="2400" dirty="0" err="1"/>
              <a:t>lagi</a:t>
            </a:r>
            <a:r>
              <a:rPr lang="en-US" sz="2400" dirty="0"/>
              <a:t> </a:t>
            </a:r>
            <a:r>
              <a:rPr lang="en-US" sz="2400" dirty="0" err="1"/>
              <a:t>dikehendaki</a:t>
            </a:r>
            <a:r>
              <a:rPr lang="en-US" sz="2400" dirty="0"/>
              <a:t> </a:t>
            </a:r>
            <a:r>
              <a:rPr lang="en-US" sz="2400" dirty="0" err="1"/>
              <a:t>untuk</a:t>
            </a:r>
            <a:r>
              <a:rPr lang="en-US" sz="2400" dirty="0"/>
              <a:t> </a:t>
            </a:r>
            <a:r>
              <a:rPr lang="en-US" sz="2400" dirty="0" err="1"/>
              <a:t>pentadbiran</a:t>
            </a:r>
            <a:r>
              <a:rPr lang="en-US" sz="2400" dirty="0"/>
              <a:t> </a:t>
            </a:r>
            <a:r>
              <a:rPr lang="en-US" sz="2400" dirty="0" err="1"/>
              <a:t>harian</a:t>
            </a:r>
            <a:r>
              <a:rPr lang="en-US" sz="2400" dirty="0"/>
              <a:t> </a:t>
            </a:r>
            <a:r>
              <a:rPr lang="en-US" sz="2400" dirty="0" err="1"/>
              <a:t>atau</a:t>
            </a:r>
            <a:r>
              <a:rPr lang="en-US" sz="2400" dirty="0"/>
              <a:t> </a:t>
            </a:r>
            <a:r>
              <a:rPr lang="en-US" sz="2400" dirty="0" err="1"/>
              <a:t>tidak</a:t>
            </a:r>
            <a:r>
              <a:rPr lang="en-US" sz="2400" dirty="0"/>
              <a:t> </a:t>
            </a:r>
            <a:r>
              <a:rPr lang="en-US" sz="2400" dirty="0" err="1"/>
              <a:t>dirujuk</a:t>
            </a:r>
            <a:r>
              <a:rPr lang="en-US" sz="2400" dirty="0"/>
              <a:t> </a:t>
            </a:r>
            <a:r>
              <a:rPr lang="en-US" sz="2400" dirty="0" err="1"/>
              <a:t>dalam</a:t>
            </a:r>
            <a:r>
              <a:rPr lang="en-US" sz="2400" dirty="0"/>
              <a:t> masa 5 </a:t>
            </a:r>
            <a:r>
              <a:rPr lang="en-US" sz="2400" dirty="0" err="1"/>
              <a:t>tahun</a:t>
            </a:r>
            <a:r>
              <a:rPr lang="en-US" sz="2400" dirty="0"/>
              <a:t>; </a:t>
            </a:r>
          </a:p>
          <a:p>
            <a:pPr marL="342900" indent="-342900">
              <a:buFont typeface="Arial" panose="020B0604020202020204" pitchFamily="34" charset="0"/>
              <a:buChar char="•"/>
            </a:pPr>
            <a:r>
              <a:rPr lang="en-US" sz="2400" dirty="0" err="1"/>
              <a:t>Apabila</a:t>
            </a:r>
            <a:r>
              <a:rPr lang="en-US" sz="2400" dirty="0"/>
              <a:t> </a:t>
            </a:r>
            <a:r>
              <a:rPr lang="en-US" sz="2400" dirty="0" err="1"/>
              <a:t>skima</a:t>
            </a:r>
            <a:r>
              <a:rPr lang="en-US" sz="2400" dirty="0"/>
              <a:t> </a:t>
            </a:r>
            <a:r>
              <a:rPr lang="en-US" sz="2400" dirty="0" err="1"/>
              <a:t>klasifikasi</a:t>
            </a:r>
            <a:r>
              <a:rPr lang="en-US" sz="2400" dirty="0"/>
              <a:t> fail </a:t>
            </a:r>
            <a:r>
              <a:rPr lang="en-US" sz="2400" dirty="0" err="1"/>
              <a:t>dirombak</a:t>
            </a:r>
            <a:r>
              <a:rPr lang="en-US" sz="2400" dirty="0"/>
              <a:t> </a:t>
            </a:r>
            <a:r>
              <a:rPr lang="en-US" sz="2400" dirty="0" err="1"/>
              <a:t>semula</a:t>
            </a:r>
            <a:endParaRPr lang="en-US" sz="2400" dirty="0"/>
          </a:p>
        </p:txBody>
      </p:sp>
      <p:sp>
        <p:nvSpPr>
          <p:cNvPr id="5" name="Title 1"/>
          <p:cNvSpPr>
            <a:spLocks noGrp="1"/>
          </p:cNvSpPr>
          <p:nvPr>
            <p:ph type="title"/>
          </p:nvPr>
        </p:nvSpPr>
        <p:spPr>
          <a:xfrm>
            <a:off x="495925" y="381000"/>
            <a:ext cx="8229600" cy="868362"/>
          </a:xfrm>
        </p:spPr>
        <p:txBody>
          <a:bodyPr>
            <a:normAutofit fontScale="90000"/>
          </a:bodyPr>
          <a:lstStyle/>
          <a:p>
            <a:br>
              <a:rPr lang="en-US" sz="4000" dirty="0"/>
            </a:br>
            <a:r>
              <a:rPr lang="en-US" sz="4000" b="1" dirty="0"/>
              <a:t>KAEDAH PENUTUPAN FAIL </a:t>
            </a:r>
            <a:br>
              <a:rPr lang="en-US" sz="4000" dirty="0"/>
            </a:br>
            <a:endParaRPr lang="en-US" sz="4000" b="1" dirty="0"/>
          </a:p>
        </p:txBody>
      </p:sp>
      <p:pic>
        <p:nvPicPr>
          <p:cNvPr id="6"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11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 calcmode="lin" valueType="num">
                                      <p:cBhvr additive="base">
                                        <p:cTn id="4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crosoft Word - PANDUAN PEMBUKAAN DAN PENUTUPAN FAIL_shafien daud.doc - PANDUAN_PEMBUKAAN_DAN_PENUTUPAN_FAIL.pdf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8991600" cy="6267994"/>
          </a:xfrm>
          <a:prstGeom prst="rect">
            <a:avLst/>
          </a:prstGeom>
        </p:spPr>
      </p:pic>
      <p:pic>
        <p:nvPicPr>
          <p:cNvPr id="7" name="Content Placeholder 4" descr="Inner-UPM-Template_Option-1A.jpg"/>
          <p:cNvPicPr>
            <a:picLocks noChangeAspect="1"/>
          </p:cNvPicPr>
          <p:nvPr/>
        </p:nvPicPr>
        <p:blipFill>
          <a:blip r:embed="rId3"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2755551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PELUPUSAN REKOD AWAM</a:t>
            </a:r>
          </a:p>
        </p:txBody>
      </p:sp>
      <p:sp>
        <p:nvSpPr>
          <p:cNvPr id="3" name="Content Placeholder 2"/>
          <p:cNvSpPr>
            <a:spLocks noGrp="1"/>
          </p:cNvSpPr>
          <p:nvPr>
            <p:ph idx="1"/>
          </p:nvPr>
        </p:nvSpPr>
        <p:spPr>
          <a:xfrm>
            <a:off x="457200" y="1295400"/>
            <a:ext cx="8229600" cy="5181600"/>
          </a:xfrm>
        </p:spPr>
        <p:txBody>
          <a:bodyPr>
            <a:normAutofit fontScale="92500" lnSpcReduction="10000"/>
          </a:bodyPr>
          <a:lstStyle/>
          <a:p>
            <a:r>
              <a:rPr lang="en-US" b="1" dirty="0"/>
              <a:t>TAFSIRAN</a:t>
            </a:r>
          </a:p>
          <a:p>
            <a:r>
              <a:rPr lang="en-US" b="1" dirty="0" err="1"/>
              <a:t>Rekod</a:t>
            </a:r>
            <a:r>
              <a:rPr lang="en-US" b="1" dirty="0"/>
              <a:t> </a:t>
            </a:r>
            <a:r>
              <a:rPr lang="en-US" b="1" dirty="0" err="1"/>
              <a:t>Aktif</a:t>
            </a:r>
            <a:r>
              <a:rPr lang="en-US" b="1" dirty="0"/>
              <a:t>/</a:t>
            </a:r>
            <a:r>
              <a:rPr lang="en-US" b="1" dirty="0" err="1"/>
              <a:t>Semasa</a:t>
            </a:r>
            <a:endParaRPr lang="en-US" b="1" dirty="0"/>
          </a:p>
          <a:p>
            <a:pPr>
              <a:buNone/>
            </a:pPr>
            <a:r>
              <a:rPr lang="en-US" dirty="0"/>
              <a:t>    - </a:t>
            </a:r>
            <a:r>
              <a:rPr lang="en-US" dirty="0" err="1"/>
              <a:t>Rekod</a:t>
            </a:r>
            <a:r>
              <a:rPr lang="en-US" dirty="0"/>
              <a:t> yang </a:t>
            </a:r>
            <a:r>
              <a:rPr lang="en-US" dirty="0" err="1"/>
              <a:t>kerap</a:t>
            </a:r>
            <a:r>
              <a:rPr lang="en-US" dirty="0"/>
              <a:t> </a:t>
            </a:r>
            <a:r>
              <a:rPr lang="en-US" dirty="0" err="1"/>
              <a:t>dirujuk</a:t>
            </a:r>
            <a:r>
              <a:rPr lang="en-US" dirty="0"/>
              <a:t> </a:t>
            </a:r>
            <a:r>
              <a:rPr lang="en-US" dirty="0" err="1"/>
              <a:t>bagi</a:t>
            </a:r>
            <a:r>
              <a:rPr lang="en-US" dirty="0"/>
              <a:t> </a:t>
            </a:r>
            <a:r>
              <a:rPr lang="en-US" dirty="0" err="1"/>
              <a:t>tujuan</a:t>
            </a:r>
            <a:r>
              <a:rPr lang="en-US" dirty="0"/>
              <a:t> </a:t>
            </a:r>
            <a:r>
              <a:rPr lang="en-US" dirty="0" err="1"/>
              <a:t>tindakan</a:t>
            </a:r>
            <a:r>
              <a:rPr lang="en-US" dirty="0"/>
              <a:t>    di </a:t>
            </a:r>
            <a:r>
              <a:rPr lang="en-US" dirty="0" err="1"/>
              <a:t>pejabat</a:t>
            </a:r>
            <a:r>
              <a:rPr lang="en-US" dirty="0"/>
              <a:t> </a:t>
            </a:r>
            <a:r>
              <a:rPr lang="en-US" dirty="0" err="1"/>
              <a:t>awam</a:t>
            </a:r>
            <a:endParaRPr lang="en-US" dirty="0"/>
          </a:p>
          <a:p>
            <a:r>
              <a:rPr lang="en-US" b="1" dirty="0" err="1"/>
              <a:t>Rekod</a:t>
            </a:r>
            <a:r>
              <a:rPr lang="en-US" b="1" dirty="0"/>
              <a:t> </a:t>
            </a:r>
            <a:r>
              <a:rPr lang="en-US" b="1" dirty="0" err="1"/>
              <a:t>Separa</a:t>
            </a:r>
            <a:r>
              <a:rPr lang="en-US" b="1" dirty="0"/>
              <a:t> </a:t>
            </a:r>
            <a:r>
              <a:rPr lang="en-US" b="1" dirty="0" err="1"/>
              <a:t>Aktif</a:t>
            </a:r>
            <a:r>
              <a:rPr lang="en-US" b="1" dirty="0"/>
              <a:t>/</a:t>
            </a:r>
            <a:r>
              <a:rPr lang="en-US" b="1" dirty="0" err="1"/>
              <a:t>Separa</a:t>
            </a:r>
            <a:r>
              <a:rPr lang="en-US" b="1" dirty="0"/>
              <a:t> </a:t>
            </a:r>
            <a:r>
              <a:rPr lang="en-US" b="1" dirty="0" err="1"/>
              <a:t>Semasa</a:t>
            </a:r>
            <a:endParaRPr lang="en-US" b="1" dirty="0"/>
          </a:p>
          <a:p>
            <a:pPr>
              <a:buNone/>
            </a:pPr>
            <a:r>
              <a:rPr lang="en-US" dirty="0"/>
              <a:t>    - </a:t>
            </a:r>
            <a:r>
              <a:rPr lang="en-US" dirty="0" err="1"/>
              <a:t>Rekod</a:t>
            </a:r>
            <a:r>
              <a:rPr lang="en-US" dirty="0"/>
              <a:t> yang </a:t>
            </a:r>
            <a:r>
              <a:rPr lang="en-US" dirty="0" err="1"/>
              <a:t>kurang</a:t>
            </a:r>
            <a:r>
              <a:rPr lang="en-US" dirty="0"/>
              <a:t> </a:t>
            </a:r>
            <a:r>
              <a:rPr lang="en-US" dirty="0" err="1"/>
              <a:t>dirujuk</a:t>
            </a:r>
            <a:r>
              <a:rPr lang="en-US" dirty="0"/>
              <a:t> </a:t>
            </a:r>
            <a:r>
              <a:rPr lang="en-US" dirty="0" err="1"/>
              <a:t>dalam</a:t>
            </a:r>
            <a:r>
              <a:rPr lang="en-US" dirty="0"/>
              <a:t> </a:t>
            </a:r>
            <a:r>
              <a:rPr lang="en-US" dirty="0" err="1"/>
              <a:t>urusan</a:t>
            </a:r>
            <a:r>
              <a:rPr lang="en-US" dirty="0"/>
              <a:t> </a:t>
            </a:r>
            <a:r>
              <a:rPr lang="en-US" dirty="0" err="1"/>
              <a:t>semasa</a:t>
            </a:r>
            <a:r>
              <a:rPr lang="en-US" dirty="0"/>
              <a:t> di </a:t>
            </a:r>
            <a:r>
              <a:rPr lang="en-US" dirty="0" err="1"/>
              <a:t>pejabat</a:t>
            </a:r>
            <a:r>
              <a:rPr lang="en-US" dirty="0"/>
              <a:t> </a:t>
            </a:r>
            <a:r>
              <a:rPr lang="en-US" dirty="0" err="1"/>
              <a:t>awam</a:t>
            </a:r>
            <a:endParaRPr lang="en-US" dirty="0"/>
          </a:p>
          <a:p>
            <a:r>
              <a:rPr lang="en-US" b="1" dirty="0" err="1"/>
              <a:t>Rekod</a:t>
            </a:r>
            <a:r>
              <a:rPr lang="en-US" b="1" dirty="0"/>
              <a:t> </a:t>
            </a:r>
            <a:r>
              <a:rPr lang="en-US" b="1" dirty="0" err="1"/>
              <a:t>Tidak</a:t>
            </a:r>
            <a:r>
              <a:rPr lang="en-US" b="1" dirty="0"/>
              <a:t> </a:t>
            </a:r>
            <a:r>
              <a:rPr lang="en-US" b="1" dirty="0" err="1"/>
              <a:t>Aktif</a:t>
            </a:r>
            <a:r>
              <a:rPr lang="en-US" b="1" dirty="0"/>
              <a:t>/</a:t>
            </a:r>
            <a:r>
              <a:rPr lang="en-US" b="1" dirty="0" err="1"/>
              <a:t>Tidak</a:t>
            </a:r>
            <a:r>
              <a:rPr lang="en-US" b="1" dirty="0"/>
              <a:t> </a:t>
            </a:r>
            <a:r>
              <a:rPr lang="en-US" b="1" dirty="0" err="1"/>
              <a:t>Semasa</a:t>
            </a:r>
            <a:endParaRPr lang="en-US" b="1" dirty="0"/>
          </a:p>
          <a:p>
            <a:pPr>
              <a:buNone/>
            </a:pPr>
            <a:r>
              <a:rPr lang="en-US" dirty="0"/>
              <a:t>    - </a:t>
            </a:r>
            <a:r>
              <a:rPr lang="en-US" dirty="0" err="1"/>
              <a:t>Rekod</a:t>
            </a:r>
            <a:r>
              <a:rPr lang="en-US" dirty="0"/>
              <a:t> yang </a:t>
            </a:r>
            <a:r>
              <a:rPr lang="en-US" dirty="0" err="1"/>
              <a:t>tiada</a:t>
            </a:r>
            <a:r>
              <a:rPr lang="en-US" dirty="0"/>
              <a:t> </a:t>
            </a:r>
            <a:r>
              <a:rPr lang="en-US" dirty="0" err="1"/>
              <a:t>tindakan</a:t>
            </a:r>
            <a:r>
              <a:rPr lang="en-US" dirty="0"/>
              <a:t> </a:t>
            </a:r>
            <a:r>
              <a:rPr lang="en-US" dirty="0" err="1"/>
              <a:t>lanjut</a:t>
            </a:r>
            <a:r>
              <a:rPr lang="en-US" dirty="0"/>
              <a:t> </a:t>
            </a:r>
            <a:r>
              <a:rPr lang="en-US" dirty="0" err="1"/>
              <a:t>diambil</a:t>
            </a:r>
            <a:r>
              <a:rPr lang="en-US" dirty="0"/>
              <a:t> </a:t>
            </a:r>
            <a:r>
              <a:rPr lang="en-US" dirty="0" err="1"/>
              <a:t>ke</a:t>
            </a:r>
            <a:r>
              <a:rPr lang="en-US" dirty="0"/>
              <a:t> </a:t>
            </a:r>
            <a:r>
              <a:rPr lang="en-US" dirty="0" err="1"/>
              <a:t>atasnya</a:t>
            </a:r>
            <a:r>
              <a:rPr lang="en-US" dirty="0"/>
              <a:t> </a:t>
            </a:r>
            <a:r>
              <a:rPr lang="en-US" dirty="0" err="1"/>
              <a:t>dan</a:t>
            </a:r>
            <a:r>
              <a:rPr lang="en-US" dirty="0"/>
              <a:t> </a:t>
            </a:r>
            <a:r>
              <a:rPr lang="en-US" dirty="0" err="1"/>
              <a:t>tidak</a:t>
            </a:r>
            <a:r>
              <a:rPr lang="en-US" dirty="0"/>
              <a:t> </a:t>
            </a:r>
            <a:r>
              <a:rPr lang="en-US" dirty="0" err="1"/>
              <a:t>diperlukan</a:t>
            </a:r>
            <a:r>
              <a:rPr lang="en-US" dirty="0"/>
              <a:t> </a:t>
            </a:r>
            <a:r>
              <a:rPr lang="en-US" dirty="0" err="1"/>
              <a:t>utk</a:t>
            </a:r>
            <a:r>
              <a:rPr lang="en-US" dirty="0"/>
              <a:t> </a:t>
            </a:r>
            <a:r>
              <a:rPr lang="en-US" dirty="0" err="1"/>
              <a:t>urusan</a:t>
            </a:r>
            <a:r>
              <a:rPr lang="en-US" dirty="0"/>
              <a:t> </a:t>
            </a:r>
            <a:r>
              <a:rPr lang="en-US" dirty="0" err="1"/>
              <a:t>harian</a:t>
            </a:r>
            <a:r>
              <a:rPr lang="en-US" dirty="0"/>
              <a:t> </a:t>
            </a:r>
            <a:r>
              <a:rPr lang="en-US" dirty="0" err="1"/>
              <a:t>pejabat</a:t>
            </a:r>
            <a:r>
              <a:rPr lang="en-US" dirty="0"/>
              <a:t> </a:t>
            </a:r>
            <a:r>
              <a:rPr lang="en-US" dirty="0" err="1"/>
              <a:t>awam</a:t>
            </a:r>
            <a:endParaRPr lang="en-US" dirty="0"/>
          </a:p>
          <a:p>
            <a:pPr>
              <a:buNone/>
            </a:pPr>
            <a:endParaRPr lang="en-US" dirty="0"/>
          </a:p>
          <a:p>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None/>
            </a:pPr>
            <a:r>
              <a:rPr lang="en-US" b="1" dirty="0" err="1"/>
              <a:t>Penutupan</a:t>
            </a:r>
            <a:r>
              <a:rPr lang="en-US" b="1" dirty="0"/>
              <a:t> Fail</a:t>
            </a:r>
          </a:p>
          <a:p>
            <a:r>
              <a:rPr lang="en-US" dirty="0"/>
              <a:t>Fail </a:t>
            </a:r>
            <a:r>
              <a:rPr lang="en-US" dirty="0" err="1"/>
              <a:t>memenuhi</a:t>
            </a:r>
            <a:r>
              <a:rPr lang="en-US" dirty="0"/>
              <a:t> </a:t>
            </a:r>
            <a:r>
              <a:rPr lang="en-US" dirty="0" err="1"/>
              <a:t>kriteria</a:t>
            </a:r>
            <a:r>
              <a:rPr lang="en-US" dirty="0"/>
              <a:t> </a:t>
            </a:r>
            <a:r>
              <a:rPr lang="en-US" dirty="0" err="1"/>
              <a:t>penutupan</a:t>
            </a:r>
            <a:r>
              <a:rPr lang="en-US" dirty="0"/>
              <a:t>  fail. </a:t>
            </a:r>
            <a:r>
              <a:rPr lang="en-US" dirty="0" err="1"/>
              <a:t>Tebal</a:t>
            </a:r>
            <a:r>
              <a:rPr lang="en-US" dirty="0"/>
              <a:t> </a:t>
            </a:r>
            <a:r>
              <a:rPr lang="en-US" dirty="0" err="1"/>
              <a:t>mencapai</a:t>
            </a:r>
            <a:r>
              <a:rPr lang="en-US" dirty="0"/>
              <a:t> 4cm </a:t>
            </a:r>
            <a:r>
              <a:rPr lang="en-US" dirty="0" err="1"/>
              <a:t>atau</a:t>
            </a:r>
            <a:r>
              <a:rPr lang="en-US" dirty="0"/>
              <a:t> </a:t>
            </a:r>
            <a:r>
              <a:rPr lang="en-US" dirty="0" err="1"/>
              <a:t>kandungannya</a:t>
            </a:r>
            <a:r>
              <a:rPr lang="en-US" dirty="0"/>
              <a:t> </a:t>
            </a:r>
            <a:r>
              <a:rPr lang="en-US" dirty="0" err="1"/>
              <a:t>sudah</a:t>
            </a:r>
            <a:r>
              <a:rPr lang="en-US" dirty="0"/>
              <a:t> </a:t>
            </a:r>
            <a:r>
              <a:rPr lang="en-US" dirty="0" err="1"/>
              <a:t>mencecah</a:t>
            </a:r>
            <a:r>
              <a:rPr lang="en-US" dirty="0"/>
              <a:t> 100 </a:t>
            </a:r>
            <a:r>
              <a:rPr lang="en-US" dirty="0" err="1"/>
              <a:t>lampiran</a:t>
            </a:r>
            <a:r>
              <a:rPr lang="en-US" dirty="0"/>
              <a:t> (</a:t>
            </a:r>
            <a:r>
              <a:rPr lang="en-US" dirty="0" err="1"/>
              <a:t>mana</a:t>
            </a:r>
            <a:r>
              <a:rPr lang="en-US" dirty="0"/>
              <a:t> </a:t>
            </a:r>
            <a:r>
              <a:rPr lang="en-US" dirty="0" err="1"/>
              <a:t>terdahulu</a:t>
            </a:r>
            <a:r>
              <a:rPr lang="en-US" dirty="0"/>
              <a:t>)</a:t>
            </a:r>
          </a:p>
          <a:p>
            <a:endParaRPr lang="en-US" dirty="0"/>
          </a:p>
          <a:p>
            <a:pPr>
              <a:buNone/>
            </a:pPr>
            <a:r>
              <a:rPr lang="en-US" b="1" dirty="0" err="1"/>
              <a:t>Tamat</a:t>
            </a:r>
            <a:r>
              <a:rPr lang="en-US" b="1" dirty="0"/>
              <a:t> </a:t>
            </a:r>
            <a:r>
              <a:rPr lang="en-US" b="1" dirty="0" err="1"/>
              <a:t>Tindakan</a:t>
            </a:r>
            <a:endParaRPr lang="en-US" b="1" dirty="0"/>
          </a:p>
          <a:p>
            <a:r>
              <a:rPr lang="en-US" dirty="0"/>
              <a:t>Fail </a:t>
            </a:r>
            <a:r>
              <a:rPr lang="en-US" dirty="0" err="1"/>
              <a:t>ditutup</a:t>
            </a:r>
            <a:r>
              <a:rPr lang="en-US" dirty="0"/>
              <a:t> </a:t>
            </a:r>
            <a:r>
              <a:rPr lang="en-US" dirty="0" err="1"/>
              <a:t>setelah</a:t>
            </a:r>
            <a:r>
              <a:rPr lang="en-US" dirty="0"/>
              <a:t> </a:t>
            </a:r>
            <a:r>
              <a:rPr lang="en-US" dirty="0" err="1"/>
              <a:t>selesai</a:t>
            </a:r>
            <a:r>
              <a:rPr lang="en-US" dirty="0"/>
              <a:t> </a:t>
            </a:r>
            <a:r>
              <a:rPr lang="en-US" dirty="0" err="1"/>
              <a:t>segala</a:t>
            </a:r>
            <a:r>
              <a:rPr lang="en-US" dirty="0"/>
              <a:t> </a:t>
            </a:r>
            <a:r>
              <a:rPr lang="en-US" dirty="0" err="1"/>
              <a:t>tindakan</a:t>
            </a:r>
            <a:r>
              <a:rPr lang="en-US" dirty="0"/>
              <a:t> </a:t>
            </a:r>
            <a:r>
              <a:rPr lang="en-US" dirty="0" err="1"/>
              <a:t>dan</a:t>
            </a:r>
            <a:r>
              <a:rPr lang="en-US" dirty="0"/>
              <a:t> </a:t>
            </a:r>
            <a:r>
              <a:rPr lang="en-US" dirty="0" err="1"/>
              <a:t>tiada</a:t>
            </a:r>
            <a:r>
              <a:rPr lang="en-US" dirty="0"/>
              <a:t> </a:t>
            </a:r>
            <a:r>
              <a:rPr lang="en-US" dirty="0" err="1"/>
              <a:t>rujukan</a:t>
            </a:r>
            <a:r>
              <a:rPr lang="en-US" dirty="0"/>
              <a:t>.</a:t>
            </a:r>
          </a:p>
          <a:p>
            <a:endParaRPr lang="en-US" dirty="0"/>
          </a:p>
          <a:p>
            <a:pPr>
              <a:buNone/>
            </a:pPr>
            <a:endParaRPr lang="en-US" dirty="0"/>
          </a:p>
          <a:p>
            <a:pPr>
              <a:buNone/>
            </a:pPr>
            <a:endParaRPr lang="en-US" dirty="0"/>
          </a:p>
          <a:p>
            <a:pPr>
              <a:buNone/>
            </a:pPr>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609600"/>
            <a:ext cx="8229600" cy="5516563"/>
          </a:xfrm>
        </p:spPr>
        <p:txBody>
          <a:bodyPr>
            <a:normAutofit/>
          </a:bodyPr>
          <a:lstStyle/>
          <a:p>
            <a:pPr>
              <a:buNone/>
            </a:pPr>
            <a:r>
              <a:rPr lang="en-US" b="1" dirty="0" err="1"/>
              <a:t>Pelupusan</a:t>
            </a:r>
            <a:endParaRPr lang="en-US" b="1" dirty="0"/>
          </a:p>
          <a:p>
            <a:r>
              <a:rPr lang="en-US" dirty="0"/>
              <a:t>Cara </a:t>
            </a:r>
            <a:r>
              <a:rPr lang="en-US" dirty="0" err="1"/>
              <a:t>menguruskan</a:t>
            </a:r>
            <a:r>
              <a:rPr lang="en-US" dirty="0"/>
              <a:t> </a:t>
            </a:r>
            <a:r>
              <a:rPr lang="en-US" dirty="0" err="1"/>
              <a:t>pengasingan</a:t>
            </a:r>
            <a:r>
              <a:rPr lang="en-US" dirty="0"/>
              <a:t> </a:t>
            </a:r>
            <a:r>
              <a:rPr lang="en-US" dirty="0" err="1"/>
              <a:t>rekod</a:t>
            </a:r>
            <a:r>
              <a:rPr lang="en-US" dirty="0"/>
              <a:t> </a:t>
            </a:r>
            <a:r>
              <a:rPr lang="en-US" dirty="0" err="1"/>
              <a:t>dengan</a:t>
            </a:r>
            <a:r>
              <a:rPr lang="en-US" dirty="0"/>
              <a:t> </a:t>
            </a:r>
            <a:r>
              <a:rPr lang="en-US" dirty="0" err="1"/>
              <a:t>tujuan</a:t>
            </a:r>
            <a:r>
              <a:rPr lang="en-US" dirty="0"/>
              <a:t> </a:t>
            </a:r>
            <a:r>
              <a:rPr lang="en-US" dirty="0" err="1"/>
              <a:t>pemusnahan</a:t>
            </a:r>
            <a:r>
              <a:rPr lang="en-US" dirty="0"/>
              <a:t>, </a:t>
            </a:r>
            <a:r>
              <a:rPr lang="en-US" dirty="0" err="1"/>
              <a:t>pemindahan</a:t>
            </a:r>
            <a:r>
              <a:rPr lang="en-US" dirty="0"/>
              <a:t> </a:t>
            </a:r>
            <a:r>
              <a:rPr lang="en-US" dirty="0" err="1"/>
              <a:t>atau</a:t>
            </a:r>
            <a:r>
              <a:rPr lang="en-US" dirty="0"/>
              <a:t> </a:t>
            </a:r>
            <a:r>
              <a:rPr lang="en-US" dirty="0" err="1"/>
              <a:t>selainnya</a:t>
            </a:r>
            <a:r>
              <a:rPr lang="en-US" dirty="0"/>
              <a:t> (</a:t>
            </a:r>
            <a:r>
              <a:rPr lang="en-US" dirty="0" err="1"/>
              <a:t>penangguhan</a:t>
            </a:r>
            <a:r>
              <a:rPr lang="en-US" dirty="0"/>
              <a:t> </a:t>
            </a:r>
            <a:r>
              <a:rPr lang="en-US" dirty="0" err="1"/>
              <a:t>pemindahan</a:t>
            </a:r>
            <a:r>
              <a:rPr lang="en-US" dirty="0"/>
              <a:t>)</a:t>
            </a:r>
          </a:p>
          <a:p>
            <a:pPr algn="r">
              <a:buNone/>
            </a:pPr>
            <a:r>
              <a:rPr lang="en-US" dirty="0" err="1"/>
              <a:t>Seksyen</a:t>
            </a:r>
            <a:r>
              <a:rPr lang="en-US" dirty="0"/>
              <a:t> 2, </a:t>
            </a:r>
            <a:r>
              <a:rPr lang="en-US" dirty="0" err="1"/>
              <a:t>Akta</a:t>
            </a:r>
            <a:r>
              <a:rPr lang="en-US" dirty="0"/>
              <a:t> </a:t>
            </a:r>
            <a:r>
              <a:rPr lang="en-US" dirty="0" err="1"/>
              <a:t>Arkib</a:t>
            </a:r>
            <a:r>
              <a:rPr lang="en-US" dirty="0"/>
              <a:t> Negara 2003(Akta629)</a:t>
            </a:r>
          </a:p>
          <a:p>
            <a:pPr>
              <a:buNone/>
            </a:pPr>
            <a:endParaRPr lang="en-US" b="1" dirty="0"/>
          </a:p>
          <a:p>
            <a:pPr>
              <a:buNone/>
            </a:pPr>
            <a:r>
              <a:rPr lang="en-US" b="1" dirty="0" err="1"/>
              <a:t>Tamat</a:t>
            </a:r>
            <a:r>
              <a:rPr lang="en-US" b="1" dirty="0"/>
              <a:t> </a:t>
            </a:r>
            <a:r>
              <a:rPr lang="en-US" b="1" dirty="0" err="1"/>
              <a:t>Tindakan</a:t>
            </a:r>
            <a:endParaRPr lang="en-US" b="1" dirty="0"/>
          </a:p>
          <a:p>
            <a:r>
              <a:rPr lang="en-US" dirty="0"/>
              <a:t>Fail </a:t>
            </a:r>
            <a:r>
              <a:rPr lang="en-US" dirty="0" err="1"/>
              <a:t>ditutup</a:t>
            </a:r>
            <a:r>
              <a:rPr lang="en-US" dirty="0"/>
              <a:t> </a:t>
            </a:r>
            <a:r>
              <a:rPr lang="en-US" dirty="0" err="1"/>
              <a:t>setelah</a:t>
            </a:r>
            <a:r>
              <a:rPr lang="en-US" dirty="0"/>
              <a:t> </a:t>
            </a:r>
            <a:r>
              <a:rPr lang="en-US" dirty="0" err="1"/>
              <a:t>selesai</a:t>
            </a:r>
            <a:r>
              <a:rPr lang="en-US" dirty="0"/>
              <a:t> </a:t>
            </a:r>
            <a:r>
              <a:rPr lang="en-US" dirty="0" err="1"/>
              <a:t>segala</a:t>
            </a:r>
            <a:r>
              <a:rPr lang="en-US" dirty="0"/>
              <a:t> </a:t>
            </a:r>
            <a:r>
              <a:rPr lang="en-US" dirty="0" err="1"/>
              <a:t>tindakan</a:t>
            </a:r>
            <a:r>
              <a:rPr lang="en-US" dirty="0"/>
              <a:t> </a:t>
            </a:r>
            <a:r>
              <a:rPr lang="en-US" dirty="0" err="1"/>
              <a:t>dan</a:t>
            </a:r>
            <a:r>
              <a:rPr lang="en-US" dirty="0"/>
              <a:t> </a:t>
            </a:r>
            <a:r>
              <a:rPr lang="en-US" dirty="0" err="1"/>
              <a:t>tiada</a:t>
            </a:r>
            <a:r>
              <a:rPr lang="en-US" dirty="0"/>
              <a:t> </a:t>
            </a:r>
            <a:r>
              <a:rPr lang="en-US" dirty="0" err="1"/>
              <a:t>rujukan</a:t>
            </a:r>
            <a:r>
              <a:rPr lang="en-US" dirty="0"/>
              <a:t>.</a:t>
            </a:r>
          </a:p>
          <a:p>
            <a:endParaRPr lang="en-US" dirty="0"/>
          </a:p>
          <a:p>
            <a:pPr>
              <a:buNone/>
            </a:pPr>
            <a:endParaRPr lang="en-US" dirty="0"/>
          </a:p>
          <a:p>
            <a:endParaRPr lang="en-US" dirty="0"/>
          </a:p>
          <a:p>
            <a:pPr>
              <a:buNone/>
            </a:pPr>
            <a:endParaRPr lang="en-US" dirty="0"/>
          </a:p>
        </p:txBody>
      </p:sp>
      <p:pic>
        <p:nvPicPr>
          <p:cNvPr id="5"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609600"/>
            <a:ext cx="8229600" cy="5516563"/>
          </a:xfrm>
        </p:spPr>
        <p:txBody>
          <a:bodyPr>
            <a:normAutofit/>
          </a:bodyPr>
          <a:lstStyle/>
          <a:p>
            <a:pPr>
              <a:buNone/>
            </a:pPr>
            <a:r>
              <a:rPr lang="en-US" b="1" dirty="0" err="1"/>
              <a:t>Pemusnahan</a:t>
            </a:r>
            <a:endParaRPr lang="en-US" b="1" dirty="0"/>
          </a:p>
          <a:p>
            <a:r>
              <a:rPr lang="en-US" dirty="0" err="1"/>
              <a:t>Perbuatan</a:t>
            </a:r>
            <a:r>
              <a:rPr lang="en-US" dirty="0"/>
              <a:t> </a:t>
            </a:r>
            <a:r>
              <a:rPr lang="en-US" dirty="0" err="1"/>
              <a:t>memusnah</a:t>
            </a:r>
            <a:r>
              <a:rPr lang="en-US" dirty="0"/>
              <a:t> </a:t>
            </a:r>
            <a:r>
              <a:rPr lang="en-US" dirty="0" err="1"/>
              <a:t>atau</a:t>
            </a:r>
            <a:r>
              <a:rPr lang="en-US" dirty="0"/>
              <a:t> </a:t>
            </a:r>
            <a:r>
              <a:rPr lang="en-US" dirty="0" err="1"/>
              <a:t>menghapus</a:t>
            </a:r>
            <a:r>
              <a:rPr lang="en-US" dirty="0"/>
              <a:t> </a:t>
            </a:r>
            <a:r>
              <a:rPr lang="en-US" dirty="0" err="1"/>
              <a:t>apa-apa</a:t>
            </a:r>
            <a:r>
              <a:rPr lang="en-US" dirty="0"/>
              <a:t> </a:t>
            </a:r>
            <a:r>
              <a:rPr lang="en-US" dirty="0" err="1"/>
              <a:t>jenis</a:t>
            </a:r>
            <a:r>
              <a:rPr lang="en-US" dirty="0"/>
              <a:t> </a:t>
            </a:r>
            <a:r>
              <a:rPr lang="en-US" dirty="0" err="1"/>
              <a:t>rekod</a:t>
            </a:r>
            <a:r>
              <a:rPr lang="en-US" dirty="0"/>
              <a:t> </a:t>
            </a:r>
            <a:r>
              <a:rPr lang="en-US" dirty="0" err="1"/>
              <a:t>mengikut</a:t>
            </a:r>
            <a:r>
              <a:rPr lang="en-US" dirty="0"/>
              <a:t> </a:t>
            </a:r>
            <a:r>
              <a:rPr lang="en-US" dirty="0" err="1"/>
              <a:t>prosedur</a:t>
            </a:r>
            <a:r>
              <a:rPr lang="en-US" dirty="0"/>
              <a:t> yang </a:t>
            </a:r>
            <a:r>
              <a:rPr lang="en-US" dirty="0" err="1"/>
              <a:t>ditetapkan</a:t>
            </a:r>
            <a:endParaRPr lang="en-US" dirty="0"/>
          </a:p>
          <a:p>
            <a:pPr algn="r">
              <a:buNone/>
            </a:pPr>
            <a:r>
              <a:rPr lang="en-US" dirty="0" err="1"/>
              <a:t>Seksyen</a:t>
            </a:r>
            <a:r>
              <a:rPr lang="en-US" dirty="0"/>
              <a:t> 2, </a:t>
            </a:r>
            <a:r>
              <a:rPr lang="en-US" dirty="0" err="1"/>
              <a:t>Akta</a:t>
            </a:r>
            <a:r>
              <a:rPr lang="en-US" dirty="0"/>
              <a:t> </a:t>
            </a:r>
            <a:r>
              <a:rPr lang="en-US" dirty="0" err="1"/>
              <a:t>Arkib</a:t>
            </a:r>
            <a:r>
              <a:rPr lang="en-US" dirty="0"/>
              <a:t> Negara 2003(Akta629)</a:t>
            </a:r>
          </a:p>
          <a:p>
            <a:pPr>
              <a:buNone/>
            </a:pPr>
            <a:endParaRPr lang="en-US" b="1" dirty="0"/>
          </a:p>
          <a:p>
            <a:pPr>
              <a:buNone/>
            </a:pPr>
            <a:r>
              <a:rPr lang="en-US" b="1" dirty="0" err="1"/>
              <a:t>Pemindahan</a:t>
            </a:r>
            <a:endParaRPr lang="en-US" b="1" dirty="0"/>
          </a:p>
          <a:p>
            <a:r>
              <a:rPr lang="en-US" dirty="0" err="1"/>
              <a:t>Perbuatan</a:t>
            </a:r>
            <a:r>
              <a:rPr lang="en-US" dirty="0"/>
              <a:t> </a:t>
            </a:r>
            <a:r>
              <a:rPr lang="en-US" dirty="0" err="1"/>
              <a:t>memindah</a:t>
            </a:r>
            <a:r>
              <a:rPr lang="en-US" dirty="0"/>
              <a:t> </a:t>
            </a:r>
            <a:r>
              <a:rPr lang="en-US" dirty="0" err="1"/>
              <a:t>rekod</a:t>
            </a:r>
            <a:r>
              <a:rPr lang="en-US" dirty="0"/>
              <a:t> </a:t>
            </a:r>
            <a:r>
              <a:rPr lang="en-US" dirty="0" err="1"/>
              <a:t>awam</a:t>
            </a:r>
            <a:r>
              <a:rPr lang="en-US" dirty="0"/>
              <a:t> </a:t>
            </a:r>
            <a:r>
              <a:rPr lang="en-US" dirty="0" err="1"/>
              <a:t>kepada</a:t>
            </a:r>
            <a:r>
              <a:rPr lang="en-US" dirty="0"/>
              <a:t> </a:t>
            </a:r>
            <a:r>
              <a:rPr lang="en-US" dirty="0" err="1"/>
              <a:t>jagaan</a:t>
            </a:r>
            <a:r>
              <a:rPr lang="en-US" dirty="0"/>
              <a:t> </a:t>
            </a:r>
            <a:r>
              <a:rPr lang="en-US" dirty="0" err="1"/>
              <a:t>dan</a:t>
            </a:r>
            <a:r>
              <a:rPr lang="en-US" dirty="0"/>
              <a:t> </a:t>
            </a:r>
            <a:r>
              <a:rPr lang="en-US" dirty="0" err="1"/>
              <a:t>kawalan</a:t>
            </a:r>
            <a:r>
              <a:rPr lang="en-US" dirty="0"/>
              <a:t> </a:t>
            </a:r>
            <a:r>
              <a:rPr lang="en-US" dirty="0" err="1"/>
              <a:t>arkib</a:t>
            </a:r>
            <a:r>
              <a:rPr lang="en-US" dirty="0"/>
              <a:t> </a:t>
            </a:r>
            <a:r>
              <a:rPr lang="en-US" dirty="0" err="1"/>
              <a:t>negara</a:t>
            </a:r>
            <a:endParaRPr lang="en-US" dirty="0"/>
          </a:p>
          <a:p>
            <a:pPr>
              <a:buNone/>
            </a:pPr>
            <a:endParaRPr lang="en-US" dirty="0"/>
          </a:p>
          <a:p>
            <a:pPr>
              <a:buNone/>
            </a:pPr>
            <a:endParaRPr lang="en-US" dirty="0"/>
          </a:p>
          <a:p>
            <a:pPr>
              <a:buNone/>
            </a:pPr>
            <a:endParaRPr lang="en-US" dirty="0"/>
          </a:p>
        </p:txBody>
      </p:sp>
      <p:pic>
        <p:nvPicPr>
          <p:cNvPr id="6"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itchFamily="34" charset="0"/>
              </a:rPr>
              <a:t>CIRI-CIRI REKOD</a:t>
            </a:r>
            <a:endParaRPr lang="en-US" b="1" dirty="0"/>
          </a:p>
        </p:txBody>
      </p:sp>
      <p:graphicFrame>
        <p:nvGraphicFramePr>
          <p:cNvPr id="4" name="Group 40"/>
          <p:cNvGraphicFramePr>
            <a:graphicFrameLocks noGrp="1"/>
          </p:cNvGraphicFramePr>
          <p:nvPr>
            <p:extLst>
              <p:ext uri="{D42A27DB-BD31-4B8C-83A1-F6EECF244321}">
                <p14:modId xmlns:p14="http://schemas.microsoft.com/office/powerpoint/2010/main" val="1206093172"/>
              </p:ext>
            </p:extLst>
          </p:nvPr>
        </p:nvGraphicFramePr>
        <p:xfrm>
          <a:off x="381000" y="1828800"/>
          <a:ext cx="1752600" cy="838200"/>
        </p:xfrm>
        <a:graphic>
          <a:graphicData uri="http://schemas.openxmlformats.org/drawingml/2006/table">
            <a:tbl>
              <a:tblPr/>
              <a:tblGrid>
                <a:gridCol w="1752600">
                  <a:extLst>
                    <a:ext uri="{9D8B030D-6E8A-4147-A177-3AD203B41FA5}">
                      <a16:colId xmlns:a16="http://schemas.microsoft.com/office/drawing/2014/main" val="20000"/>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1" lang="en-US" sz="2400" b="1" i="0" u="none" strike="noStrike" cap="none" normalizeH="0" baseline="0" dirty="0" err="1">
                          <a:ln>
                            <a:noFill/>
                          </a:ln>
                          <a:solidFill>
                            <a:schemeClr val="tx1"/>
                          </a:solidFill>
                          <a:effectLst/>
                          <a:latin typeface="Century Gothic" pitchFamily="34" charset="0"/>
                        </a:rPr>
                        <a:t>Kesahihan</a:t>
                      </a:r>
                      <a:r>
                        <a:rPr kumimoji="1" lang="en-US" sz="2400" b="1" i="0" u="none" strike="noStrike" cap="none" normalizeH="0" baseline="0" dirty="0">
                          <a:ln>
                            <a:noFill/>
                          </a:ln>
                          <a:solidFill>
                            <a:schemeClr val="tx1"/>
                          </a:solidFill>
                          <a:effectLst/>
                          <a:latin typeface="Century Gothic" pitchFamily="34" charset="0"/>
                        </a:rPr>
                        <a:t> </a:t>
                      </a:r>
                      <a:r>
                        <a:rPr kumimoji="1" lang="en-US" sz="1800" b="1" i="0" u="none" strike="noStrike" cap="none" normalizeH="0" baseline="0" dirty="0">
                          <a:ln>
                            <a:noFill/>
                          </a:ln>
                          <a:solidFill>
                            <a:schemeClr val="tx1"/>
                          </a:solidFill>
                          <a:effectLst/>
                          <a:latin typeface="Century Gothic" pitchFamily="34" charset="0"/>
                        </a:rPr>
                        <a:t>(Authenticity)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bl>
          </a:graphicData>
        </a:graphic>
      </p:graphicFrame>
      <p:sp>
        <p:nvSpPr>
          <p:cNvPr id="5" name="Line 41"/>
          <p:cNvSpPr>
            <a:spLocks noChangeShapeType="1"/>
          </p:cNvSpPr>
          <p:nvPr/>
        </p:nvSpPr>
        <p:spPr bwMode="auto">
          <a:xfrm>
            <a:off x="2286000" y="2362200"/>
            <a:ext cx="228600" cy="0"/>
          </a:xfrm>
          <a:prstGeom prst="line">
            <a:avLst/>
          </a:prstGeom>
          <a:noFill/>
          <a:ln w="9525">
            <a:solidFill>
              <a:schemeClr val="tx1"/>
            </a:solidFill>
            <a:round/>
            <a:headEnd/>
            <a:tailEnd type="triangle" w="med" len="med"/>
          </a:ln>
        </p:spPr>
        <p:txBody>
          <a:bodyPr/>
          <a:lstStyle/>
          <a:p>
            <a:endParaRPr lang="en-US"/>
          </a:p>
        </p:txBody>
      </p:sp>
      <p:sp>
        <p:nvSpPr>
          <p:cNvPr id="7" name="Line 44"/>
          <p:cNvSpPr>
            <a:spLocks noChangeShapeType="1"/>
          </p:cNvSpPr>
          <p:nvPr/>
        </p:nvSpPr>
        <p:spPr bwMode="auto">
          <a:xfrm>
            <a:off x="1371600" y="2743200"/>
            <a:ext cx="0" cy="386687"/>
          </a:xfrm>
          <a:prstGeom prst="line">
            <a:avLst/>
          </a:prstGeom>
          <a:noFill/>
          <a:ln w="9525">
            <a:solidFill>
              <a:schemeClr val="tx1"/>
            </a:solidFill>
            <a:round/>
            <a:headEnd/>
            <a:tailEnd type="triangle" w="med" len="med"/>
          </a:ln>
        </p:spPr>
        <p:txBody>
          <a:bodyPr/>
          <a:lstStyle/>
          <a:p>
            <a:endParaRPr lang="en-US"/>
          </a:p>
        </p:txBody>
      </p:sp>
      <p:sp>
        <p:nvSpPr>
          <p:cNvPr id="8" name="Line 46"/>
          <p:cNvSpPr>
            <a:spLocks noChangeShapeType="1"/>
          </p:cNvSpPr>
          <p:nvPr/>
        </p:nvSpPr>
        <p:spPr bwMode="auto">
          <a:xfrm>
            <a:off x="7761847" y="2830774"/>
            <a:ext cx="0" cy="299114"/>
          </a:xfrm>
          <a:prstGeom prst="line">
            <a:avLst/>
          </a:prstGeom>
          <a:noFill/>
          <a:ln w="9525">
            <a:solidFill>
              <a:schemeClr val="tx1"/>
            </a:solidFill>
            <a:round/>
            <a:headEnd/>
            <a:tailEnd type="triangle" w="med" len="med"/>
          </a:ln>
        </p:spPr>
        <p:txBody>
          <a:bodyPr/>
          <a:lstStyle/>
          <a:p>
            <a:endParaRPr lang="en-US"/>
          </a:p>
        </p:txBody>
      </p:sp>
      <p:sp>
        <p:nvSpPr>
          <p:cNvPr id="9" name="Text Box 47"/>
          <p:cNvSpPr txBox="1">
            <a:spLocks noChangeArrowheads="1"/>
          </p:cNvSpPr>
          <p:nvPr/>
        </p:nvSpPr>
        <p:spPr bwMode="auto">
          <a:xfrm>
            <a:off x="304801" y="3373406"/>
            <a:ext cx="2483892" cy="2800767"/>
          </a:xfrm>
          <a:prstGeom prst="rect">
            <a:avLst/>
          </a:prstGeom>
          <a:noFill/>
          <a:ln w="9525">
            <a:noFill/>
            <a:miter lim="800000"/>
            <a:headEnd/>
            <a:tailEnd/>
          </a:ln>
        </p:spPr>
        <p:txBody>
          <a:bodyPr wrap="square">
            <a:spAutoFit/>
          </a:bodyPr>
          <a:lstStyle/>
          <a:p>
            <a:pPr marL="342900" indent="-342900">
              <a:buFontTx/>
              <a:buChar char="-"/>
            </a:pPr>
            <a:r>
              <a:rPr lang="en-US" sz="1600" dirty="0" err="1">
                <a:latin typeface="Century Gothic" pitchFamily="34" charset="0"/>
              </a:rPr>
              <a:t>Seperti</a:t>
            </a:r>
            <a:r>
              <a:rPr lang="en-US" sz="1600" dirty="0">
                <a:latin typeface="Century Gothic" pitchFamily="34" charset="0"/>
              </a:rPr>
              <a:t> yang </a:t>
            </a:r>
            <a:r>
              <a:rPr lang="en-US" sz="1600" dirty="0" err="1">
                <a:latin typeface="Century Gothic" pitchFamily="34" charset="0"/>
              </a:rPr>
              <a:t>dimaksudkan</a:t>
            </a:r>
            <a:endParaRPr lang="en-US" sz="1600" dirty="0">
              <a:latin typeface="Century Gothic" pitchFamily="34" charset="0"/>
            </a:endParaRPr>
          </a:p>
          <a:p>
            <a:endParaRPr lang="en-US" sz="1600" dirty="0">
              <a:latin typeface="Century Gothic" pitchFamily="34" charset="0"/>
            </a:endParaRPr>
          </a:p>
          <a:p>
            <a:pPr marL="342900" indent="-342900">
              <a:buFontTx/>
              <a:buChar char="-"/>
            </a:pPr>
            <a:r>
              <a:rPr lang="en-US" sz="1600" dirty="0" err="1">
                <a:latin typeface="Century Gothic" pitchFamily="34" charset="0"/>
              </a:rPr>
              <a:t>Telah</a:t>
            </a:r>
            <a:r>
              <a:rPr lang="en-US" sz="1600" dirty="0">
                <a:latin typeface="Century Gothic" pitchFamily="34" charset="0"/>
              </a:rPr>
              <a:t> </a:t>
            </a:r>
            <a:r>
              <a:rPr lang="en-US" sz="1600" dirty="0" err="1">
                <a:latin typeface="Century Gothic" pitchFamily="34" charset="0"/>
              </a:rPr>
              <a:t>diwujud</a:t>
            </a:r>
            <a:r>
              <a:rPr lang="en-US" sz="1600" dirty="0">
                <a:latin typeface="Century Gothic" pitchFamily="34" charset="0"/>
              </a:rPr>
              <a:t> </a:t>
            </a:r>
            <a:r>
              <a:rPr lang="en-US" sz="1600" dirty="0" err="1">
                <a:latin typeface="Century Gothic" pitchFamily="34" charset="0"/>
              </a:rPr>
              <a:t>atau</a:t>
            </a:r>
            <a:r>
              <a:rPr lang="en-US" sz="1600" dirty="0">
                <a:latin typeface="Century Gothic" pitchFamily="34" charset="0"/>
              </a:rPr>
              <a:t> </a:t>
            </a:r>
            <a:r>
              <a:rPr lang="en-US" sz="1600" dirty="0" err="1">
                <a:latin typeface="Century Gothic" pitchFamily="34" charset="0"/>
              </a:rPr>
              <a:t>dikirim</a:t>
            </a:r>
            <a:r>
              <a:rPr lang="en-US" sz="1600" dirty="0">
                <a:latin typeface="Century Gothic" pitchFamily="34" charset="0"/>
              </a:rPr>
              <a:t> </a:t>
            </a:r>
            <a:r>
              <a:rPr lang="en-US" sz="1600" dirty="0" err="1">
                <a:latin typeface="Century Gothic" pitchFamily="34" charset="0"/>
              </a:rPr>
              <a:t>oleh</a:t>
            </a:r>
            <a:r>
              <a:rPr lang="en-US" sz="1600" dirty="0">
                <a:latin typeface="Century Gothic" pitchFamily="34" charset="0"/>
              </a:rPr>
              <a:t> </a:t>
            </a:r>
            <a:r>
              <a:rPr lang="en-US" sz="1600" dirty="0" err="1">
                <a:latin typeface="Century Gothic" pitchFamily="34" charset="0"/>
              </a:rPr>
              <a:t>Pewujud</a:t>
            </a:r>
            <a:r>
              <a:rPr lang="en-US" sz="1600" dirty="0">
                <a:latin typeface="Century Gothic" pitchFamily="34" charset="0"/>
              </a:rPr>
              <a:t> </a:t>
            </a:r>
            <a:r>
              <a:rPr lang="en-US" sz="1600" dirty="0" err="1">
                <a:latin typeface="Century Gothic" pitchFamily="34" charset="0"/>
              </a:rPr>
              <a:t>atau</a:t>
            </a:r>
            <a:r>
              <a:rPr lang="en-US" sz="1600" dirty="0">
                <a:latin typeface="Century Gothic" pitchFamily="34" charset="0"/>
              </a:rPr>
              <a:t> </a:t>
            </a:r>
            <a:r>
              <a:rPr lang="en-US" sz="1600" dirty="0" err="1">
                <a:latin typeface="Century Gothic" pitchFamily="34" charset="0"/>
              </a:rPr>
              <a:t>pengirim</a:t>
            </a:r>
            <a:endParaRPr lang="en-US" sz="1600" dirty="0">
              <a:latin typeface="Century Gothic" pitchFamily="34" charset="0"/>
            </a:endParaRPr>
          </a:p>
          <a:p>
            <a:endParaRPr lang="en-US" sz="1600" dirty="0">
              <a:latin typeface="Century Gothic" pitchFamily="34" charset="0"/>
            </a:endParaRPr>
          </a:p>
          <a:p>
            <a:pPr marL="342900" indent="-342900">
              <a:buFontTx/>
              <a:buChar char="-"/>
            </a:pPr>
            <a:r>
              <a:rPr lang="en-US" sz="1600" dirty="0" err="1">
                <a:latin typeface="Century Gothic" pitchFamily="34" charset="0"/>
              </a:rPr>
              <a:t>Telah</a:t>
            </a:r>
            <a:r>
              <a:rPr lang="en-US" sz="1600" dirty="0">
                <a:latin typeface="Century Gothic" pitchFamily="34" charset="0"/>
              </a:rPr>
              <a:t> </a:t>
            </a:r>
            <a:r>
              <a:rPr lang="en-US" sz="1600" dirty="0" err="1">
                <a:latin typeface="Century Gothic" pitchFamily="34" charset="0"/>
              </a:rPr>
              <a:t>diwujud</a:t>
            </a:r>
            <a:r>
              <a:rPr lang="en-US" sz="1600" dirty="0">
                <a:latin typeface="Century Gothic" pitchFamily="34" charset="0"/>
              </a:rPr>
              <a:t> </a:t>
            </a:r>
            <a:r>
              <a:rPr lang="en-US" sz="1600" dirty="0" err="1">
                <a:latin typeface="Century Gothic" pitchFamily="34" charset="0"/>
              </a:rPr>
              <a:t>atau</a:t>
            </a:r>
            <a:r>
              <a:rPr lang="en-US" sz="1600" dirty="0">
                <a:latin typeface="Century Gothic" pitchFamily="34" charset="0"/>
              </a:rPr>
              <a:t> </a:t>
            </a:r>
            <a:r>
              <a:rPr lang="en-US" sz="1600" dirty="0" err="1">
                <a:latin typeface="Century Gothic" pitchFamily="34" charset="0"/>
              </a:rPr>
              <a:t>dikirim</a:t>
            </a:r>
            <a:r>
              <a:rPr lang="en-US" sz="1600" dirty="0">
                <a:latin typeface="Century Gothic" pitchFamily="34" charset="0"/>
              </a:rPr>
              <a:t> </a:t>
            </a:r>
            <a:r>
              <a:rPr lang="en-US" sz="1600" dirty="0" err="1">
                <a:latin typeface="Century Gothic" pitchFamily="34" charset="0"/>
              </a:rPr>
              <a:t>pada</a:t>
            </a:r>
            <a:r>
              <a:rPr lang="en-US" sz="1600" dirty="0">
                <a:latin typeface="Century Gothic" pitchFamily="34" charset="0"/>
              </a:rPr>
              <a:t> masa yang </a:t>
            </a:r>
            <a:r>
              <a:rPr lang="en-US" sz="1600" dirty="0" err="1">
                <a:latin typeface="Century Gothic" pitchFamily="34" charset="0"/>
              </a:rPr>
              <a:t>dimaksudkan</a:t>
            </a:r>
            <a:endParaRPr lang="en-US" sz="1600" dirty="0">
              <a:latin typeface="Century Gothic" pitchFamily="34" charset="0"/>
            </a:endParaRPr>
          </a:p>
        </p:txBody>
      </p:sp>
      <p:sp>
        <p:nvSpPr>
          <p:cNvPr id="10" name="Text Box 52"/>
          <p:cNvSpPr txBox="1">
            <a:spLocks noChangeArrowheads="1"/>
          </p:cNvSpPr>
          <p:nvPr/>
        </p:nvSpPr>
        <p:spPr bwMode="auto">
          <a:xfrm>
            <a:off x="2788693" y="3352800"/>
            <a:ext cx="1678665" cy="1600438"/>
          </a:xfrm>
          <a:prstGeom prst="rect">
            <a:avLst/>
          </a:prstGeom>
          <a:noFill/>
          <a:ln w="9525">
            <a:noFill/>
            <a:miter lim="800000"/>
            <a:headEnd/>
            <a:tailEnd/>
          </a:ln>
        </p:spPr>
        <p:txBody>
          <a:bodyPr wrap="none">
            <a:spAutoFit/>
          </a:bodyPr>
          <a:lstStyle/>
          <a:p>
            <a:pPr marL="285750" indent="-285750">
              <a:buFontTx/>
              <a:buChar char="-"/>
            </a:pPr>
            <a:r>
              <a:rPr lang="en-US" sz="1600" dirty="0" err="1">
                <a:latin typeface="Century Gothic" pitchFamily="34" charset="0"/>
              </a:rPr>
              <a:t>Dipercayai</a:t>
            </a:r>
            <a:endParaRPr lang="en-US" sz="1600" dirty="0">
              <a:latin typeface="Century Gothic" pitchFamily="34" charset="0"/>
            </a:endParaRPr>
          </a:p>
          <a:p>
            <a:endParaRPr lang="en-US" sz="1600" dirty="0">
              <a:latin typeface="Century Gothic" pitchFamily="34" charset="0"/>
            </a:endParaRPr>
          </a:p>
          <a:p>
            <a:pPr marL="285750" indent="-285750">
              <a:buFontTx/>
              <a:buChar char="-"/>
            </a:pPr>
            <a:r>
              <a:rPr lang="en-US" sz="1600" dirty="0" err="1">
                <a:latin typeface="Century Gothic" pitchFamily="34" charset="0"/>
              </a:rPr>
              <a:t>Rekod</a:t>
            </a:r>
            <a:r>
              <a:rPr lang="en-US" sz="1600" dirty="0">
                <a:latin typeface="Century Gothic" pitchFamily="34" charset="0"/>
              </a:rPr>
              <a:t> yang</a:t>
            </a:r>
          </a:p>
          <a:p>
            <a:r>
              <a:rPr lang="en-US" sz="1600" dirty="0">
                <a:latin typeface="Century Gothic" pitchFamily="34" charset="0"/>
              </a:rPr>
              <a:t>     </a:t>
            </a:r>
            <a:r>
              <a:rPr lang="en-US" sz="1600" dirty="0" err="1">
                <a:latin typeface="Century Gothic" pitchFamily="34" charset="0"/>
              </a:rPr>
              <a:t>lengkap</a:t>
            </a:r>
            <a:r>
              <a:rPr lang="en-US" sz="1600" dirty="0">
                <a:latin typeface="Century Gothic" pitchFamily="34" charset="0"/>
              </a:rPr>
              <a:t> </a:t>
            </a:r>
          </a:p>
          <a:p>
            <a:r>
              <a:rPr lang="en-US" sz="1600" dirty="0">
                <a:latin typeface="Century Gothic" pitchFamily="34" charset="0"/>
              </a:rPr>
              <a:t>     </a:t>
            </a:r>
            <a:r>
              <a:rPr lang="en-US" sz="1600" dirty="0" err="1">
                <a:latin typeface="Century Gothic" pitchFamily="34" charset="0"/>
              </a:rPr>
              <a:t>dan</a:t>
            </a:r>
            <a:r>
              <a:rPr lang="en-US" sz="1600" dirty="0">
                <a:latin typeface="Century Gothic" pitchFamily="34" charset="0"/>
              </a:rPr>
              <a:t> </a:t>
            </a:r>
            <a:r>
              <a:rPr lang="en-US" sz="1600" dirty="0" err="1">
                <a:latin typeface="Century Gothic" pitchFamily="34" charset="0"/>
              </a:rPr>
              <a:t>tepat</a:t>
            </a:r>
            <a:endParaRPr lang="en-US" sz="1600" dirty="0">
              <a:latin typeface="Century Gothic" pitchFamily="34" charset="0"/>
            </a:endParaRPr>
          </a:p>
          <a:p>
            <a:endParaRPr lang="en-US" dirty="0">
              <a:latin typeface="Century Gothic" pitchFamily="34" charset="0"/>
            </a:endParaRPr>
          </a:p>
        </p:txBody>
      </p:sp>
      <p:sp>
        <p:nvSpPr>
          <p:cNvPr id="11" name="Text Box 53"/>
          <p:cNvSpPr txBox="1">
            <a:spLocks noChangeArrowheads="1"/>
          </p:cNvSpPr>
          <p:nvPr/>
        </p:nvSpPr>
        <p:spPr bwMode="auto">
          <a:xfrm>
            <a:off x="6757916" y="3352800"/>
            <a:ext cx="2007862" cy="2554545"/>
          </a:xfrm>
          <a:prstGeom prst="rect">
            <a:avLst/>
          </a:prstGeom>
          <a:noFill/>
          <a:ln w="9525">
            <a:noFill/>
            <a:miter lim="800000"/>
            <a:headEnd/>
            <a:tailEnd/>
          </a:ln>
        </p:spPr>
        <p:txBody>
          <a:bodyPr wrap="square">
            <a:spAutoFit/>
          </a:bodyPr>
          <a:lstStyle/>
          <a:p>
            <a:pPr marL="285750" indent="-285750">
              <a:buFontTx/>
              <a:buChar char="-"/>
            </a:pPr>
            <a:r>
              <a:rPr lang="en-US" sz="1600" dirty="0" err="1">
                <a:latin typeface="Century Gothic" pitchFamily="34" charset="0"/>
              </a:rPr>
              <a:t>Dapat</a:t>
            </a:r>
            <a:r>
              <a:rPr lang="en-US" sz="1600" dirty="0">
                <a:latin typeface="Century Gothic" pitchFamily="34" charset="0"/>
              </a:rPr>
              <a:t> </a:t>
            </a:r>
            <a:r>
              <a:rPr lang="en-US" sz="1600" dirty="0" err="1">
                <a:latin typeface="Century Gothic" pitchFamily="34" charset="0"/>
              </a:rPr>
              <a:t>dikesan</a:t>
            </a:r>
            <a:r>
              <a:rPr lang="en-US" sz="1600" dirty="0">
                <a:latin typeface="Century Gothic" pitchFamily="34" charset="0"/>
              </a:rPr>
              <a:t>, </a:t>
            </a:r>
            <a:r>
              <a:rPr lang="en-US" sz="1600" dirty="0" err="1">
                <a:latin typeface="Century Gothic" pitchFamily="34" charset="0"/>
              </a:rPr>
              <a:t>didapati</a:t>
            </a:r>
            <a:r>
              <a:rPr lang="en-US" sz="1600" dirty="0">
                <a:latin typeface="Century Gothic" pitchFamily="34" charset="0"/>
              </a:rPr>
              <a:t> </a:t>
            </a:r>
            <a:r>
              <a:rPr lang="en-US" sz="1600" dirty="0" err="1">
                <a:latin typeface="Century Gothic" pitchFamily="34" charset="0"/>
              </a:rPr>
              <a:t>semula</a:t>
            </a:r>
            <a:r>
              <a:rPr lang="en-US" sz="1600" dirty="0">
                <a:latin typeface="Century Gothic" pitchFamily="34" charset="0"/>
              </a:rPr>
              <a:t> </a:t>
            </a:r>
            <a:r>
              <a:rPr lang="en-US" sz="1600" dirty="0" err="1">
                <a:latin typeface="Century Gothic" pitchFamily="34" charset="0"/>
              </a:rPr>
              <a:t>dipapar</a:t>
            </a:r>
            <a:r>
              <a:rPr lang="en-US" sz="1600" dirty="0">
                <a:latin typeface="Century Gothic" pitchFamily="34" charset="0"/>
              </a:rPr>
              <a:t> </a:t>
            </a:r>
            <a:r>
              <a:rPr lang="en-US" sz="1600" dirty="0" err="1">
                <a:latin typeface="Century Gothic" pitchFamily="34" charset="0"/>
              </a:rPr>
              <a:t>dan</a:t>
            </a:r>
            <a:r>
              <a:rPr lang="en-US" sz="1600" dirty="0">
                <a:latin typeface="Century Gothic" pitchFamily="34" charset="0"/>
              </a:rPr>
              <a:t> </a:t>
            </a:r>
            <a:r>
              <a:rPr lang="en-US" sz="1600" dirty="0" err="1">
                <a:latin typeface="Century Gothic" pitchFamily="34" charset="0"/>
              </a:rPr>
              <a:t>ditafsir</a:t>
            </a:r>
            <a:endParaRPr lang="en-US" sz="1600" dirty="0">
              <a:latin typeface="Century Gothic" pitchFamily="34" charset="0"/>
            </a:endParaRPr>
          </a:p>
          <a:p>
            <a:pPr marL="285750" indent="-285750">
              <a:buFontTx/>
              <a:buChar char="-"/>
            </a:pPr>
            <a:endParaRPr lang="en-US" sz="1600" dirty="0">
              <a:latin typeface="Century Gothic" pitchFamily="34" charset="0"/>
            </a:endParaRPr>
          </a:p>
          <a:p>
            <a:pPr marL="285750" indent="-285750">
              <a:buFontTx/>
              <a:buChar char="-"/>
            </a:pPr>
            <a:r>
              <a:rPr lang="en-US" sz="1600" dirty="0" err="1">
                <a:latin typeface="Century Gothic" pitchFamily="34" charset="0"/>
              </a:rPr>
              <a:t>Memahami</a:t>
            </a:r>
            <a:r>
              <a:rPr lang="en-US" sz="1600" dirty="0">
                <a:latin typeface="Century Gothic" pitchFamily="34" charset="0"/>
              </a:rPr>
              <a:t> </a:t>
            </a:r>
            <a:r>
              <a:rPr lang="en-US" sz="1600" dirty="0" err="1">
                <a:latin typeface="Century Gothic" pitchFamily="34" charset="0"/>
              </a:rPr>
              <a:t>transaksi</a:t>
            </a:r>
            <a:r>
              <a:rPr lang="en-US" sz="1600" dirty="0">
                <a:latin typeface="Century Gothic" pitchFamily="34" charset="0"/>
              </a:rPr>
              <a:t> yang </a:t>
            </a:r>
            <a:r>
              <a:rPr lang="en-US" sz="1600" dirty="0" err="1">
                <a:latin typeface="Century Gothic" pitchFamily="34" charset="0"/>
              </a:rPr>
              <a:t>mewujud</a:t>
            </a:r>
            <a:r>
              <a:rPr lang="en-US" sz="1600" dirty="0">
                <a:latin typeface="Century Gothic" pitchFamily="34" charset="0"/>
              </a:rPr>
              <a:t> </a:t>
            </a:r>
            <a:r>
              <a:rPr lang="en-US" sz="1600" dirty="0" err="1">
                <a:latin typeface="Century Gothic" pitchFamily="34" charset="0"/>
              </a:rPr>
              <a:t>dan</a:t>
            </a:r>
            <a:r>
              <a:rPr lang="en-US" sz="1600" dirty="0">
                <a:latin typeface="Century Gothic" pitchFamily="34" charset="0"/>
              </a:rPr>
              <a:t> </a:t>
            </a:r>
            <a:r>
              <a:rPr lang="en-US" sz="1600" dirty="0" err="1">
                <a:latin typeface="Century Gothic" pitchFamily="34" charset="0"/>
              </a:rPr>
              <a:t>mengguna</a:t>
            </a:r>
            <a:endParaRPr lang="en-US" sz="1600" dirty="0">
              <a:latin typeface="Century Gothic" pitchFamily="34" charset="0"/>
            </a:endParaRPr>
          </a:p>
        </p:txBody>
      </p:sp>
      <p:sp>
        <p:nvSpPr>
          <p:cNvPr id="13" name="Line 55"/>
          <p:cNvSpPr>
            <a:spLocks noChangeShapeType="1"/>
          </p:cNvSpPr>
          <p:nvPr/>
        </p:nvSpPr>
        <p:spPr bwMode="auto">
          <a:xfrm>
            <a:off x="3429001" y="2743201"/>
            <a:ext cx="0" cy="386686"/>
          </a:xfrm>
          <a:prstGeom prst="line">
            <a:avLst/>
          </a:prstGeom>
          <a:noFill/>
          <a:ln w="9525">
            <a:solidFill>
              <a:schemeClr val="tx1"/>
            </a:solidFill>
            <a:round/>
            <a:headEnd/>
            <a:tailEnd type="triangle" w="med" len="med"/>
          </a:ln>
        </p:spPr>
        <p:txBody>
          <a:bodyPr/>
          <a:lstStyle/>
          <a:p>
            <a:endParaRPr lang="en-US"/>
          </a:p>
        </p:txBody>
      </p:sp>
      <p:graphicFrame>
        <p:nvGraphicFramePr>
          <p:cNvPr id="14" name="Group 40"/>
          <p:cNvGraphicFramePr>
            <a:graphicFrameLocks noGrp="1"/>
          </p:cNvGraphicFramePr>
          <p:nvPr>
            <p:extLst>
              <p:ext uri="{D42A27DB-BD31-4B8C-83A1-F6EECF244321}">
                <p14:modId xmlns:p14="http://schemas.microsoft.com/office/powerpoint/2010/main" val="612320177"/>
              </p:ext>
            </p:extLst>
          </p:nvPr>
        </p:nvGraphicFramePr>
        <p:xfrm>
          <a:off x="2590800" y="1828800"/>
          <a:ext cx="1812131" cy="838200"/>
        </p:xfrm>
        <a:graphic>
          <a:graphicData uri="http://schemas.openxmlformats.org/drawingml/2006/table">
            <a:tbl>
              <a:tblPr/>
              <a:tblGrid>
                <a:gridCol w="1812131">
                  <a:extLst>
                    <a:ext uri="{9D8B030D-6E8A-4147-A177-3AD203B41FA5}">
                      <a16:colId xmlns:a16="http://schemas.microsoft.com/office/drawing/2014/main" val="20000"/>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1" lang="en-US" sz="2400" b="1" i="0" u="none" strike="noStrike" cap="none" normalizeH="0" baseline="0" dirty="0" err="1">
                          <a:ln>
                            <a:noFill/>
                          </a:ln>
                          <a:solidFill>
                            <a:schemeClr val="tx1"/>
                          </a:solidFill>
                          <a:effectLst/>
                          <a:latin typeface="Century Gothic" pitchFamily="34" charset="0"/>
                        </a:rPr>
                        <a:t>Keandalan</a:t>
                      </a:r>
                      <a:r>
                        <a:rPr kumimoji="1" lang="en-US" sz="2400" b="1" i="0" u="none" strike="noStrike" cap="none" normalizeH="0" baseline="0" dirty="0">
                          <a:ln>
                            <a:noFill/>
                          </a:ln>
                          <a:solidFill>
                            <a:schemeClr val="tx1"/>
                          </a:solidFill>
                          <a:effectLst/>
                          <a:latin typeface="Century Gothic" pitchFamily="34" charset="0"/>
                        </a:rPr>
                        <a:t> </a:t>
                      </a:r>
                      <a:r>
                        <a:rPr kumimoji="1" lang="en-US" sz="2000" b="1" i="0" u="none" strike="noStrike" cap="none" normalizeH="0" baseline="0" dirty="0">
                          <a:ln>
                            <a:noFill/>
                          </a:ln>
                          <a:solidFill>
                            <a:schemeClr val="tx1"/>
                          </a:solidFill>
                          <a:effectLst/>
                          <a:latin typeface="Century Gothic" pitchFamily="34" charset="0"/>
                        </a:rPr>
                        <a:t>(Reliability)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bl>
          </a:graphicData>
        </a:graphic>
      </p:graphicFrame>
      <p:graphicFrame>
        <p:nvGraphicFramePr>
          <p:cNvPr id="15" name="Group 40"/>
          <p:cNvGraphicFramePr>
            <a:graphicFrameLocks noGrp="1"/>
          </p:cNvGraphicFramePr>
          <p:nvPr>
            <p:extLst>
              <p:ext uri="{D42A27DB-BD31-4B8C-83A1-F6EECF244321}">
                <p14:modId xmlns:p14="http://schemas.microsoft.com/office/powerpoint/2010/main" val="4210445950"/>
              </p:ext>
            </p:extLst>
          </p:nvPr>
        </p:nvGraphicFramePr>
        <p:xfrm>
          <a:off x="4724400" y="1828800"/>
          <a:ext cx="1600200" cy="838200"/>
        </p:xfrm>
        <a:graphic>
          <a:graphicData uri="http://schemas.openxmlformats.org/drawingml/2006/table">
            <a:tbl>
              <a:tblPr/>
              <a:tblGrid>
                <a:gridCol w="1600200">
                  <a:extLst>
                    <a:ext uri="{9D8B030D-6E8A-4147-A177-3AD203B41FA5}">
                      <a16:colId xmlns:a16="http://schemas.microsoft.com/office/drawing/2014/main" val="20000"/>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1" lang="en-US" sz="2400" b="1" i="0" u="none" strike="noStrike" cap="none" normalizeH="0" baseline="0" dirty="0" err="1">
                          <a:ln>
                            <a:noFill/>
                          </a:ln>
                          <a:solidFill>
                            <a:schemeClr val="tx1"/>
                          </a:solidFill>
                          <a:effectLst/>
                          <a:latin typeface="Century Gothic" pitchFamily="34" charset="0"/>
                        </a:rPr>
                        <a:t>Keutuhan</a:t>
                      </a:r>
                      <a:r>
                        <a:rPr kumimoji="1" lang="en-US" sz="2400" b="1" i="0" u="none" strike="noStrike" cap="none" normalizeH="0" baseline="0" dirty="0">
                          <a:ln>
                            <a:noFill/>
                          </a:ln>
                          <a:solidFill>
                            <a:schemeClr val="tx1"/>
                          </a:solidFill>
                          <a:effectLst/>
                          <a:latin typeface="Century Gothic" pitchFamily="34" charset="0"/>
                        </a:rPr>
                        <a:t> </a:t>
                      </a:r>
                      <a:r>
                        <a:rPr kumimoji="1" lang="en-US" sz="2000" b="1" i="0" u="none" strike="noStrike" cap="none" normalizeH="0" baseline="0" dirty="0">
                          <a:ln>
                            <a:noFill/>
                          </a:ln>
                          <a:solidFill>
                            <a:schemeClr val="tx1"/>
                          </a:solidFill>
                          <a:effectLst/>
                          <a:latin typeface="Century Gothic" pitchFamily="34" charset="0"/>
                        </a:rPr>
                        <a:t>(Integrity)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bl>
          </a:graphicData>
        </a:graphic>
      </p:graphicFrame>
      <p:sp>
        <p:nvSpPr>
          <p:cNvPr id="16" name="Line 41"/>
          <p:cNvSpPr>
            <a:spLocks noChangeShapeType="1"/>
          </p:cNvSpPr>
          <p:nvPr/>
        </p:nvSpPr>
        <p:spPr bwMode="auto">
          <a:xfrm>
            <a:off x="4419600" y="2362200"/>
            <a:ext cx="245269" cy="0"/>
          </a:xfrm>
          <a:prstGeom prst="line">
            <a:avLst/>
          </a:prstGeom>
          <a:noFill/>
          <a:ln w="9525">
            <a:solidFill>
              <a:schemeClr val="tx1"/>
            </a:solidFill>
            <a:round/>
            <a:headEnd/>
            <a:tailEnd type="triangle" w="med" len="med"/>
          </a:ln>
        </p:spPr>
        <p:txBody>
          <a:bodyPr/>
          <a:lstStyle/>
          <a:p>
            <a:endParaRPr lang="en-US"/>
          </a:p>
        </p:txBody>
      </p:sp>
      <p:pic>
        <p:nvPicPr>
          <p:cNvPr id="17"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graphicFrame>
        <p:nvGraphicFramePr>
          <p:cNvPr id="18" name="Group 40"/>
          <p:cNvGraphicFramePr>
            <a:graphicFrameLocks noGrp="1"/>
          </p:cNvGraphicFramePr>
          <p:nvPr>
            <p:extLst>
              <p:ext uri="{D42A27DB-BD31-4B8C-83A1-F6EECF244321}">
                <p14:modId xmlns:p14="http://schemas.microsoft.com/office/powerpoint/2010/main" val="3368830284"/>
              </p:ext>
            </p:extLst>
          </p:nvPr>
        </p:nvGraphicFramePr>
        <p:xfrm>
          <a:off x="6722269" y="1828800"/>
          <a:ext cx="2421731" cy="914400"/>
        </p:xfrm>
        <a:graphic>
          <a:graphicData uri="http://schemas.openxmlformats.org/drawingml/2006/table">
            <a:tbl>
              <a:tblPr/>
              <a:tblGrid>
                <a:gridCol w="2421731">
                  <a:extLst>
                    <a:ext uri="{9D8B030D-6E8A-4147-A177-3AD203B41FA5}">
                      <a16:colId xmlns:a16="http://schemas.microsoft.com/office/drawing/2014/main" val="20000"/>
                    </a:ext>
                  </a:extLst>
                </a:gridCol>
              </a:tblGrid>
              <a:tr h="91440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1" lang="en-US" sz="2100" b="1" i="0" u="none" strike="noStrike" cap="none" normalizeH="0" baseline="0" dirty="0" err="1">
                          <a:ln>
                            <a:noFill/>
                          </a:ln>
                          <a:solidFill>
                            <a:schemeClr val="tx1"/>
                          </a:solidFill>
                          <a:effectLst/>
                          <a:latin typeface="Century Gothic" pitchFamily="34" charset="0"/>
                        </a:rPr>
                        <a:t>Kebolehgunaan</a:t>
                      </a:r>
                      <a:r>
                        <a:rPr kumimoji="1" lang="en-US" sz="2400" b="1" i="0" u="none" strike="noStrike" cap="none" normalizeH="0" baseline="0" dirty="0">
                          <a:ln>
                            <a:noFill/>
                          </a:ln>
                          <a:solidFill>
                            <a:schemeClr val="tx1"/>
                          </a:solidFill>
                          <a:effectLst/>
                          <a:latin typeface="Century Gothic" pitchFamily="34" charset="0"/>
                        </a:rPr>
                        <a:t> (</a:t>
                      </a:r>
                      <a:r>
                        <a:rPr kumimoji="1" lang="en-US" sz="2000" b="1" i="0" u="none" strike="noStrike" cap="none" normalizeH="0" baseline="0" dirty="0">
                          <a:ln>
                            <a:noFill/>
                          </a:ln>
                          <a:solidFill>
                            <a:schemeClr val="tx1"/>
                          </a:solidFill>
                          <a:effectLst/>
                          <a:latin typeface="Century Gothic" pitchFamily="34" charset="0"/>
                        </a:rPr>
                        <a:t>Integrity</a:t>
                      </a:r>
                      <a:r>
                        <a:rPr kumimoji="1" lang="en-US" sz="2400" b="1" i="0" u="none" strike="noStrike" cap="none" normalizeH="0" baseline="0" dirty="0">
                          <a:ln>
                            <a:noFill/>
                          </a:ln>
                          <a:solidFill>
                            <a:schemeClr val="tx1"/>
                          </a:solidFill>
                          <a:effectLst/>
                          <a:latin typeface="Century Gothic" pitchFamily="34"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bl>
          </a:graphicData>
        </a:graphic>
      </p:graphicFrame>
      <p:sp>
        <p:nvSpPr>
          <p:cNvPr id="19" name="Line 41"/>
          <p:cNvSpPr>
            <a:spLocks noChangeShapeType="1"/>
          </p:cNvSpPr>
          <p:nvPr/>
        </p:nvSpPr>
        <p:spPr bwMode="auto">
          <a:xfrm>
            <a:off x="6400800" y="2362200"/>
            <a:ext cx="245269" cy="0"/>
          </a:xfrm>
          <a:prstGeom prst="line">
            <a:avLst/>
          </a:prstGeom>
          <a:noFill/>
          <a:ln w="9525">
            <a:solidFill>
              <a:schemeClr val="tx1"/>
            </a:solidFill>
            <a:round/>
            <a:headEnd/>
            <a:tailEnd type="triangle" w="med" len="med"/>
          </a:ln>
        </p:spPr>
        <p:txBody>
          <a:bodyPr/>
          <a:lstStyle/>
          <a:p>
            <a:endParaRPr lang="en-US"/>
          </a:p>
        </p:txBody>
      </p:sp>
      <p:sp>
        <p:nvSpPr>
          <p:cNvPr id="20" name="Text Box 52"/>
          <p:cNvSpPr txBox="1">
            <a:spLocks noChangeArrowheads="1"/>
          </p:cNvSpPr>
          <p:nvPr/>
        </p:nvSpPr>
        <p:spPr bwMode="auto">
          <a:xfrm>
            <a:off x="4800600" y="3352800"/>
            <a:ext cx="1600200" cy="1815882"/>
          </a:xfrm>
          <a:prstGeom prst="rect">
            <a:avLst/>
          </a:prstGeom>
          <a:noFill/>
          <a:ln w="9525">
            <a:noFill/>
            <a:miter lim="800000"/>
            <a:headEnd/>
            <a:tailEnd/>
          </a:ln>
        </p:spPr>
        <p:txBody>
          <a:bodyPr wrap="square">
            <a:spAutoFit/>
          </a:bodyPr>
          <a:lstStyle/>
          <a:p>
            <a:pPr marL="285750" indent="-285750">
              <a:buFontTx/>
              <a:buChar char="-"/>
            </a:pPr>
            <a:r>
              <a:rPr lang="en-US" sz="1600" dirty="0" err="1">
                <a:latin typeface="Century Gothic" pitchFamily="34" charset="0"/>
              </a:rPr>
              <a:t>Rekod</a:t>
            </a:r>
            <a:r>
              <a:rPr lang="en-US" sz="1600" dirty="0">
                <a:latin typeface="Century Gothic" pitchFamily="34" charset="0"/>
              </a:rPr>
              <a:t> yang</a:t>
            </a:r>
          </a:p>
          <a:p>
            <a:r>
              <a:rPr lang="en-US" sz="1600" dirty="0">
                <a:latin typeface="Century Gothic" pitchFamily="34" charset="0"/>
              </a:rPr>
              <a:t>     </a:t>
            </a:r>
            <a:r>
              <a:rPr lang="en-US" sz="1600" dirty="0" err="1">
                <a:latin typeface="Century Gothic" pitchFamily="34" charset="0"/>
              </a:rPr>
              <a:t>lengkap</a:t>
            </a:r>
            <a:r>
              <a:rPr lang="en-US" sz="1600" dirty="0">
                <a:latin typeface="Century Gothic" pitchFamily="34" charset="0"/>
              </a:rPr>
              <a:t> </a:t>
            </a:r>
          </a:p>
          <a:p>
            <a:r>
              <a:rPr lang="en-US" sz="1600" dirty="0">
                <a:latin typeface="Century Gothic" pitchFamily="34" charset="0"/>
              </a:rPr>
              <a:t>     </a:t>
            </a:r>
            <a:r>
              <a:rPr lang="en-US" sz="1600" dirty="0" err="1">
                <a:latin typeface="Century Gothic" pitchFamily="34" charset="0"/>
              </a:rPr>
              <a:t>dan</a:t>
            </a:r>
            <a:r>
              <a:rPr lang="en-US" sz="1600" dirty="0">
                <a:latin typeface="Century Gothic" pitchFamily="34" charset="0"/>
              </a:rPr>
              <a:t> </a:t>
            </a:r>
            <a:r>
              <a:rPr lang="en-US" sz="1600" dirty="0" err="1">
                <a:latin typeface="Century Gothic" pitchFamily="34" charset="0"/>
              </a:rPr>
              <a:t>tidak</a:t>
            </a:r>
            <a:r>
              <a:rPr lang="en-US" sz="1600" dirty="0">
                <a:latin typeface="Century Gothic" pitchFamily="34" charset="0"/>
              </a:rPr>
              <a:t>                 </a:t>
            </a:r>
          </a:p>
          <a:p>
            <a:r>
              <a:rPr lang="en-US" sz="1600" dirty="0">
                <a:latin typeface="Century Gothic" pitchFamily="34" charset="0"/>
              </a:rPr>
              <a:t>     </a:t>
            </a:r>
            <a:r>
              <a:rPr lang="en-US" sz="1600" dirty="0" err="1">
                <a:latin typeface="Century Gothic" pitchFamily="34" charset="0"/>
              </a:rPr>
              <a:t>dipinda</a:t>
            </a:r>
            <a:endParaRPr lang="en-US" sz="1600" dirty="0">
              <a:latin typeface="Century Gothic" pitchFamily="34" charset="0"/>
            </a:endParaRPr>
          </a:p>
          <a:p>
            <a:endParaRPr lang="en-US" sz="1600" dirty="0">
              <a:latin typeface="Century Gothic" pitchFamily="34" charset="0"/>
            </a:endParaRPr>
          </a:p>
          <a:p>
            <a:r>
              <a:rPr lang="en-US" sz="1600" dirty="0">
                <a:latin typeface="Century Gothic" pitchFamily="34" charset="0"/>
              </a:rPr>
              <a:t>-  </a:t>
            </a:r>
            <a:r>
              <a:rPr lang="en-US" sz="1600" dirty="0" err="1">
                <a:latin typeface="Century Gothic" pitchFamily="34" charset="0"/>
              </a:rPr>
              <a:t>Dilindungi</a:t>
            </a:r>
            <a:endParaRPr lang="en-US" sz="1600" dirty="0">
              <a:latin typeface="Century Gothic" pitchFamily="34" charset="0"/>
            </a:endParaRPr>
          </a:p>
        </p:txBody>
      </p:sp>
      <p:sp>
        <p:nvSpPr>
          <p:cNvPr id="21" name="Line 46"/>
          <p:cNvSpPr>
            <a:spLocks noChangeShapeType="1"/>
          </p:cNvSpPr>
          <p:nvPr/>
        </p:nvSpPr>
        <p:spPr bwMode="auto">
          <a:xfrm>
            <a:off x="5544373" y="2781869"/>
            <a:ext cx="0" cy="348017"/>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338382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LARANGAN PEMUSNAHAN REKOD AWAM</a:t>
            </a:r>
          </a:p>
        </p:txBody>
      </p:sp>
      <p:sp>
        <p:nvSpPr>
          <p:cNvPr id="3" name="Content Placeholder 2"/>
          <p:cNvSpPr>
            <a:spLocks noGrp="1"/>
          </p:cNvSpPr>
          <p:nvPr>
            <p:ph idx="1"/>
          </p:nvPr>
        </p:nvSpPr>
        <p:spPr/>
        <p:txBody>
          <a:bodyPr/>
          <a:lstStyle/>
          <a:p>
            <a:r>
              <a:rPr lang="en-US" dirty="0" err="1"/>
              <a:t>Penalti</a:t>
            </a:r>
            <a:r>
              <a:rPr lang="en-US" dirty="0"/>
              <a:t> – 25(5) </a:t>
            </a:r>
            <a:r>
              <a:rPr lang="en-US" dirty="0" err="1"/>
              <a:t>Akta</a:t>
            </a:r>
            <a:r>
              <a:rPr lang="en-US" dirty="0"/>
              <a:t> </a:t>
            </a:r>
            <a:r>
              <a:rPr lang="en-US" dirty="0" err="1"/>
              <a:t>Arkib</a:t>
            </a:r>
            <a:r>
              <a:rPr lang="en-US" dirty="0"/>
              <a:t> Negara</a:t>
            </a:r>
          </a:p>
          <a:p>
            <a:endParaRPr lang="en-US" dirty="0"/>
          </a:p>
          <a:p>
            <a:pPr algn="ctr">
              <a:buNone/>
            </a:pPr>
            <a:r>
              <a:rPr lang="en-US" dirty="0" err="1"/>
              <a:t>Didenda</a:t>
            </a:r>
            <a:r>
              <a:rPr lang="en-US" dirty="0"/>
              <a:t> </a:t>
            </a:r>
            <a:r>
              <a:rPr lang="en-US" dirty="0" err="1"/>
              <a:t>tidak</a:t>
            </a:r>
            <a:r>
              <a:rPr lang="en-US" dirty="0"/>
              <a:t> </a:t>
            </a:r>
            <a:r>
              <a:rPr lang="en-US" dirty="0" err="1"/>
              <a:t>lebih</a:t>
            </a:r>
            <a:r>
              <a:rPr lang="en-US" dirty="0"/>
              <a:t> 5000.00</a:t>
            </a:r>
          </a:p>
          <a:p>
            <a:pPr algn="ctr">
              <a:buNone/>
            </a:pPr>
            <a:r>
              <a:rPr lang="en-US" dirty="0" err="1"/>
              <a:t>Atau</a:t>
            </a:r>
            <a:endParaRPr lang="en-US" dirty="0"/>
          </a:p>
          <a:p>
            <a:pPr algn="ctr">
              <a:buNone/>
            </a:pPr>
            <a:r>
              <a:rPr lang="en-US" dirty="0"/>
              <a:t>1 </a:t>
            </a:r>
            <a:r>
              <a:rPr lang="en-US" dirty="0" err="1"/>
              <a:t>tahun</a:t>
            </a:r>
            <a:r>
              <a:rPr lang="en-US" dirty="0"/>
              <a:t> </a:t>
            </a:r>
            <a:r>
              <a:rPr lang="en-US" dirty="0" err="1"/>
              <a:t>penjara</a:t>
            </a:r>
            <a:endParaRPr lang="en-US" dirty="0"/>
          </a:p>
          <a:p>
            <a:pPr algn="ctr">
              <a:buNone/>
            </a:pPr>
            <a:r>
              <a:rPr lang="en-US" dirty="0" err="1"/>
              <a:t>Atau</a:t>
            </a:r>
            <a:endParaRPr lang="en-US" dirty="0"/>
          </a:p>
          <a:p>
            <a:pPr algn="ctr">
              <a:buNone/>
            </a:pPr>
            <a:r>
              <a:rPr lang="en-US" dirty="0" err="1"/>
              <a:t>Kedua-dua</a:t>
            </a:r>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TATACARA PELUPUSAN REKOD AWAM</a:t>
            </a:r>
          </a:p>
        </p:txBody>
      </p:sp>
      <p:sp>
        <p:nvSpPr>
          <p:cNvPr id="3" name="Content Placeholder 2"/>
          <p:cNvSpPr>
            <a:spLocks noGrp="1"/>
          </p:cNvSpPr>
          <p:nvPr>
            <p:ph idx="1"/>
          </p:nvPr>
        </p:nvSpPr>
        <p:spPr/>
        <p:txBody>
          <a:bodyPr/>
          <a:lstStyle/>
          <a:p>
            <a:r>
              <a:rPr lang="en-US" dirty="0" err="1"/>
              <a:t>Terdapat</a:t>
            </a:r>
            <a:r>
              <a:rPr lang="en-US" dirty="0"/>
              <a:t> 2 </a:t>
            </a:r>
            <a:r>
              <a:rPr lang="en-US" dirty="0" err="1"/>
              <a:t>Kaedah</a:t>
            </a:r>
            <a:r>
              <a:rPr lang="en-US" dirty="0"/>
              <a:t>:</a:t>
            </a:r>
          </a:p>
          <a:p>
            <a:pPr>
              <a:buNone/>
            </a:pPr>
            <a:r>
              <a:rPr lang="en-US" dirty="0"/>
              <a:t>     1. 	</a:t>
            </a:r>
            <a:r>
              <a:rPr lang="en-US" dirty="0" err="1"/>
              <a:t>Permohonan</a:t>
            </a:r>
            <a:r>
              <a:rPr lang="en-US" dirty="0"/>
              <a:t> </a:t>
            </a:r>
            <a:r>
              <a:rPr lang="en-US" dirty="0" err="1"/>
              <a:t>pemusnahan</a:t>
            </a:r>
            <a:r>
              <a:rPr lang="en-US" dirty="0"/>
              <a:t> </a:t>
            </a:r>
            <a:r>
              <a:rPr lang="en-US" dirty="0" err="1"/>
              <a:t>seperti</a:t>
            </a:r>
            <a:r>
              <a:rPr lang="en-US" dirty="0"/>
              <a:t> </a:t>
            </a:r>
            <a:r>
              <a:rPr lang="en-US" dirty="0" err="1"/>
              <a:t>Dalam</a:t>
            </a:r>
            <a:r>
              <a:rPr lang="en-US" dirty="0"/>
              <a:t> 	JPR </a:t>
            </a:r>
            <a:r>
              <a:rPr lang="en-US" dirty="0" err="1"/>
              <a:t>Urusan</a:t>
            </a:r>
            <a:r>
              <a:rPr lang="en-US" dirty="0"/>
              <a:t> Am, JPR </a:t>
            </a:r>
            <a:r>
              <a:rPr lang="en-US" dirty="0" err="1"/>
              <a:t>Kewangan</a:t>
            </a:r>
            <a:r>
              <a:rPr lang="en-US" dirty="0"/>
              <a:t> </a:t>
            </a:r>
            <a:r>
              <a:rPr lang="en-US" dirty="0" err="1"/>
              <a:t>dan</a:t>
            </a:r>
            <a:r>
              <a:rPr lang="en-US" dirty="0"/>
              <a:t> 	</a:t>
            </a:r>
            <a:r>
              <a:rPr lang="en-US" dirty="0" err="1"/>
              <a:t>Perakaunan</a:t>
            </a:r>
            <a:r>
              <a:rPr lang="en-US" dirty="0"/>
              <a:t> </a:t>
            </a:r>
            <a:r>
              <a:rPr lang="en-US" dirty="0" err="1"/>
              <a:t>dan</a:t>
            </a:r>
            <a:r>
              <a:rPr lang="en-US" dirty="0"/>
              <a:t> JPR </a:t>
            </a:r>
            <a:r>
              <a:rPr lang="en-US" dirty="0" err="1"/>
              <a:t>Fungsian</a:t>
            </a:r>
            <a:endParaRPr lang="en-US" dirty="0"/>
          </a:p>
          <a:p>
            <a:pPr>
              <a:buNone/>
            </a:pPr>
            <a:r>
              <a:rPr lang="en-US" dirty="0"/>
              <a:t>     2.  </a:t>
            </a:r>
            <a:r>
              <a:rPr lang="en-US" dirty="0" err="1"/>
              <a:t>Permohonan</a:t>
            </a:r>
            <a:r>
              <a:rPr lang="en-US" dirty="0"/>
              <a:t> </a:t>
            </a:r>
            <a:r>
              <a:rPr lang="en-US" dirty="0" err="1"/>
              <a:t>Pelupusan</a:t>
            </a:r>
            <a:r>
              <a:rPr lang="en-US" dirty="0"/>
              <a:t> Yang </a:t>
            </a:r>
            <a:r>
              <a:rPr lang="en-US" dirty="0" err="1"/>
              <a:t>tidak</a:t>
            </a:r>
            <a:r>
              <a:rPr lang="en-US" dirty="0"/>
              <a:t> 	</a:t>
            </a:r>
            <a:r>
              <a:rPr lang="en-US" dirty="0" err="1"/>
              <a:t>Dinyatakan</a:t>
            </a:r>
            <a:r>
              <a:rPr lang="en-US" dirty="0"/>
              <a:t> </a:t>
            </a:r>
            <a:r>
              <a:rPr lang="en-US" dirty="0" err="1"/>
              <a:t>dalam</a:t>
            </a:r>
            <a:r>
              <a:rPr lang="en-US" dirty="0"/>
              <a:t> JPR</a:t>
            </a:r>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PERMOHONAN PEMUSNAHAN MENGIKUT JPR</a:t>
            </a: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err="1"/>
              <a:t>Kenal</a:t>
            </a:r>
            <a:r>
              <a:rPr lang="en-US" dirty="0"/>
              <a:t> </a:t>
            </a:r>
            <a:r>
              <a:rPr lang="en-US" dirty="0" err="1"/>
              <a:t>pasti</a:t>
            </a:r>
            <a:r>
              <a:rPr lang="en-US" dirty="0"/>
              <a:t> </a:t>
            </a:r>
            <a:r>
              <a:rPr lang="en-US" dirty="0" err="1"/>
              <a:t>siri</a:t>
            </a:r>
            <a:r>
              <a:rPr lang="en-US" dirty="0"/>
              <a:t> </a:t>
            </a:r>
            <a:r>
              <a:rPr lang="en-US" dirty="0" err="1"/>
              <a:t>rekod</a:t>
            </a:r>
            <a:r>
              <a:rPr lang="en-US" dirty="0"/>
              <a:t>, </a:t>
            </a:r>
            <a:r>
              <a:rPr lang="en-US" dirty="0" err="1"/>
              <a:t>telah</a:t>
            </a:r>
            <a:r>
              <a:rPr lang="en-US" dirty="0"/>
              <a:t> </a:t>
            </a:r>
            <a:r>
              <a:rPr lang="en-US" dirty="0" err="1"/>
              <a:t>tamat</a:t>
            </a:r>
            <a:r>
              <a:rPr lang="en-US" dirty="0"/>
              <a:t> </a:t>
            </a:r>
            <a:r>
              <a:rPr lang="en-US" dirty="0" err="1"/>
              <a:t>tindakan</a:t>
            </a:r>
            <a:r>
              <a:rPr lang="en-US" dirty="0"/>
              <a:t> </a:t>
            </a:r>
            <a:r>
              <a:rPr lang="en-US" dirty="0" err="1"/>
              <a:t>dan</a:t>
            </a:r>
            <a:r>
              <a:rPr lang="en-US" dirty="0"/>
              <a:t> </a:t>
            </a:r>
            <a:r>
              <a:rPr lang="en-US" dirty="0" err="1"/>
              <a:t>telah</a:t>
            </a:r>
            <a:r>
              <a:rPr lang="en-US" dirty="0"/>
              <a:t> </a:t>
            </a:r>
            <a:r>
              <a:rPr lang="en-US" dirty="0" err="1"/>
              <a:t>patuhi</a:t>
            </a:r>
            <a:r>
              <a:rPr lang="en-US" dirty="0"/>
              <a:t> </a:t>
            </a:r>
            <a:r>
              <a:rPr lang="en-US" dirty="0" err="1"/>
              <a:t>tempoh</a:t>
            </a:r>
            <a:r>
              <a:rPr lang="en-US" dirty="0"/>
              <a:t> </a:t>
            </a:r>
            <a:r>
              <a:rPr lang="en-US" dirty="0" err="1"/>
              <a:t>simpanan</a:t>
            </a:r>
            <a:r>
              <a:rPr lang="en-US" dirty="0"/>
              <a:t> </a:t>
            </a:r>
            <a:r>
              <a:rPr lang="en-US" dirty="0" err="1"/>
              <a:t>seperti</a:t>
            </a:r>
            <a:r>
              <a:rPr lang="en-US" dirty="0"/>
              <a:t> </a:t>
            </a:r>
            <a:r>
              <a:rPr lang="en-US" dirty="0" err="1"/>
              <a:t>dalam</a:t>
            </a:r>
            <a:r>
              <a:rPr lang="en-US" dirty="0"/>
              <a:t> JPR</a:t>
            </a:r>
          </a:p>
          <a:p>
            <a:pPr marL="514350" indent="-514350">
              <a:buAutoNum type="arabicPeriod"/>
            </a:pPr>
            <a:r>
              <a:rPr lang="en-US" dirty="0" err="1"/>
              <a:t>Asingkan</a:t>
            </a:r>
            <a:r>
              <a:rPr lang="en-US" dirty="0"/>
              <a:t> </a:t>
            </a:r>
            <a:r>
              <a:rPr lang="en-US" dirty="0" err="1"/>
              <a:t>rekod</a:t>
            </a:r>
            <a:r>
              <a:rPr lang="en-US" dirty="0"/>
              <a:t> </a:t>
            </a:r>
            <a:r>
              <a:rPr lang="en-US" dirty="0" err="1"/>
              <a:t>untuk</a:t>
            </a:r>
            <a:r>
              <a:rPr lang="en-US" dirty="0"/>
              <a:t> </a:t>
            </a:r>
            <a:r>
              <a:rPr lang="en-US" dirty="0" err="1"/>
              <a:t>dimusnahkan</a:t>
            </a:r>
            <a:endParaRPr lang="en-US" dirty="0"/>
          </a:p>
          <a:p>
            <a:pPr marL="514350" indent="-514350">
              <a:buAutoNum type="arabicPeriod"/>
            </a:pPr>
            <a:r>
              <a:rPr lang="en-US" dirty="0" err="1"/>
              <a:t>Lengkapkan</a:t>
            </a:r>
            <a:r>
              <a:rPr lang="en-US" dirty="0"/>
              <a:t> </a:t>
            </a:r>
            <a:r>
              <a:rPr lang="en-US" dirty="0" err="1"/>
              <a:t>borang</a:t>
            </a:r>
            <a:r>
              <a:rPr lang="en-US" dirty="0"/>
              <a:t> </a:t>
            </a:r>
            <a:r>
              <a:rPr lang="en-US" dirty="0" err="1"/>
              <a:t>Arkib</a:t>
            </a:r>
            <a:r>
              <a:rPr lang="en-US" dirty="0"/>
              <a:t> 2/08, 3/08 </a:t>
            </a:r>
            <a:r>
              <a:rPr lang="en-US" dirty="0" err="1"/>
              <a:t>dan</a:t>
            </a:r>
            <a:r>
              <a:rPr lang="en-US" dirty="0"/>
              <a:t> 4/08</a:t>
            </a:r>
          </a:p>
          <a:p>
            <a:pPr marL="514350" indent="-514350">
              <a:buAutoNum type="arabicPeriod"/>
            </a:pPr>
            <a:r>
              <a:rPr lang="en-US" dirty="0" err="1"/>
              <a:t>Hantar</a:t>
            </a:r>
            <a:r>
              <a:rPr lang="en-US" dirty="0"/>
              <a:t> </a:t>
            </a:r>
            <a:r>
              <a:rPr lang="en-US" dirty="0" err="1"/>
              <a:t>borang</a:t>
            </a:r>
            <a:r>
              <a:rPr lang="en-US" dirty="0"/>
              <a:t> </a:t>
            </a:r>
            <a:r>
              <a:rPr lang="en-US" dirty="0" err="1"/>
              <a:t>pemusnahan</a:t>
            </a:r>
            <a:r>
              <a:rPr lang="en-US" dirty="0"/>
              <a:t> </a:t>
            </a:r>
            <a:r>
              <a:rPr lang="en-US" dirty="0" err="1"/>
              <a:t>rekod</a:t>
            </a:r>
            <a:r>
              <a:rPr lang="en-US" dirty="0"/>
              <a:t> </a:t>
            </a:r>
            <a:r>
              <a:rPr lang="en-US" dirty="0" err="1"/>
              <a:t>ke</a:t>
            </a:r>
            <a:r>
              <a:rPr lang="en-US" dirty="0"/>
              <a:t> ANM</a:t>
            </a:r>
          </a:p>
          <a:p>
            <a:pPr marL="514350" indent="-514350">
              <a:buAutoNum type="arabicPeriod"/>
            </a:pPr>
            <a:r>
              <a:rPr lang="en-US" dirty="0" err="1"/>
              <a:t>Terima</a:t>
            </a:r>
            <a:r>
              <a:rPr lang="en-US" dirty="0"/>
              <a:t> </a:t>
            </a:r>
            <a:r>
              <a:rPr lang="en-US" dirty="0" err="1"/>
              <a:t>surat</a:t>
            </a:r>
            <a:r>
              <a:rPr lang="en-US" dirty="0"/>
              <a:t> </a:t>
            </a:r>
            <a:r>
              <a:rPr lang="en-US" dirty="0" err="1"/>
              <a:t>kebenaran</a:t>
            </a:r>
            <a:r>
              <a:rPr lang="en-US" dirty="0"/>
              <a:t> </a:t>
            </a:r>
            <a:r>
              <a:rPr lang="en-US" dirty="0" err="1"/>
              <a:t>pemusnahan</a:t>
            </a:r>
            <a:r>
              <a:rPr lang="en-US" dirty="0"/>
              <a:t> </a:t>
            </a:r>
            <a:r>
              <a:rPr lang="en-US" dirty="0" err="1"/>
              <a:t>drpd</a:t>
            </a:r>
            <a:r>
              <a:rPr lang="en-US" dirty="0"/>
              <a:t> </a:t>
            </a:r>
            <a:r>
              <a:rPr lang="en-US" dirty="0" err="1"/>
              <a:t>Ketua</a:t>
            </a:r>
            <a:r>
              <a:rPr lang="en-US" dirty="0"/>
              <a:t> </a:t>
            </a:r>
            <a:r>
              <a:rPr lang="en-US" dirty="0" err="1"/>
              <a:t>Pengarah</a:t>
            </a:r>
            <a:r>
              <a:rPr lang="en-US" dirty="0"/>
              <a:t> ANM</a:t>
            </a:r>
          </a:p>
          <a:p>
            <a:pPr marL="514350" indent="-514350">
              <a:buNone/>
            </a:pPr>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33400"/>
            <a:ext cx="8229600" cy="5592763"/>
          </a:xfrm>
        </p:spPr>
        <p:txBody>
          <a:bodyPr>
            <a:normAutofit lnSpcReduction="10000"/>
          </a:bodyPr>
          <a:lstStyle/>
          <a:p>
            <a:pPr marL="514350" indent="-514350">
              <a:buAutoNum type="arabicPeriod" startAt="6"/>
            </a:pPr>
            <a:r>
              <a:rPr lang="en-US" dirty="0" err="1"/>
              <a:t>Musnah</a:t>
            </a:r>
            <a:r>
              <a:rPr lang="en-US" dirty="0"/>
              <a:t> </a:t>
            </a:r>
            <a:r>
              <a:rPr lang="en-US" dirty="0" err="1"/>
              <a:t>rekod</a:t>
            </a:r>
            <a:r>
              <a:rPr lang="en-US" dirty="0"/>
              <a:t> </a:t>
            </a:r>
            <a:r>
              <a:rPr lang="en-US" dirty="0" err="1"/>
              <a:t>dalam</a:t>
            </a:r>
            <a:r>
              <a:rPr lang="en-US" dirty="0"/>
              <a:t> </a:t>
            </a:r>
            <a:r>
              <a:rPr lang="en-US" dirty="0" err="1"/>
              <a:t>tempoh</a:t>
            </a:r>
            <a:r>
              <a:rPr lang="en-US" dirty="0"/>
              <a:t> 3 </a:t>
            </a:r>
            <a:r>
              <a:rPr lang="en-US" dirty="0" err="1"/>
              <a:t>bulan</a:t>
            </a:r>
            <a:r>
              <a:rPr lang="en-US" dirty="0"/>
              <a:t> </a:t>
            </a:r>
            <a:r>
              <a:rPr lang="en-US" dirty="0" err="1"/>
              <a:t>dari</a:t>
            </a:r>
            <a:r>
              <a:rPr lang="en-US" dirty="0"/>
              <a:t> </a:t>
            </a:r>
            <a:r>
              <a:rPr lang="en-US" dirty="0" err="1"/>
              <a:t>tarikh</a:t>
            </a:r>
            <a:r>
              <a:rPr lang="en-US" dirty="0"/>
              <a:t> </a:t>
            </a:r>
            <a:r>
              <a:rPr lang="en-US" dirty="0" err="1"/>
              <a:t>surat</a:t>
            </a:r>
            <a:r>
              <a:rPr lang="en-US" dirty="0"/>
              <a:t> </a:t>
            </a:r>
            <a:r>
              <a:rPr lang="en-US" dirty="0" err="1"/>
              <a:t>kebenaran</a:t>
            </a:r>
            <a:endParaRPr lang="en-US" dirty="0"/>
          </a:p>
          <a:p>
            <a:pPr marL="514350" indent="-514350">
              <a:buAutoNum type="arabicPeriod" startAt="6"/>
            </a:pPr>
            <a:r>
              <a:rPr lang="en-US" dirty="0" err="1"/>
              <a:t>Laksanakan</a:t>
            </a:r>
            <a:r>
              <a:rPr lang="en-US" dirty="0"/>
              <a:t> </a:t>
            </a:r>
            <a:r>
              <a:rPr lang="en-US" dirty="0" err="1"/>
              <a:t>pemusnahan</a:t>
            </a:r>
            <a:r>
              <a:rPr lang="en-US" dirty="0"/>
              <a:t> </a:t>
            </a:r>
            <a:r>
              <a:rPr lang="en-US" dirty="0" err="1"/>
              <a:t>secara</a:t>
            </a:r>
            <a:r>
              <a:rPr lang="en-US" dirty="0"/>
              <a:t> </a:t>
            </a:r>
            <a:r>
              <a:rPr lang="en-US" dirty="0" err="1"/>
              <a:t>rincih</a:t>
            </a:r>
            <a:r>
              <a:rPr lang="en-US" dirty="0"/>
              <a:t>, </a:t>
            </a:r>
            <a:r>
              <a:rPr lang="en-US" dirty="0" err="1"/>
              <a:t>kitar</a:t>
            </a:r>
            <a:r>
              <a:rPr lang="en-US" dirty="0"/>
              <a:t> </a:t>
            </a:r>
            <a:r>
              <a:rPr lang="en-US" dirty="0" err="1"/>
              <a:t>semula</a:t>
            </a:r>
            <a:r>
              <a:rPr lang="en-US" dirty="0"/>
              <a:t>, </a:t>
            </a:r>
            <a:r>
              <a:rPr lang="en-US" dirty="0" err="1"/>
              <a:t>ditanam</a:t>
            </a:r>
            <a:r>
              <a:rPr lang="en-US" dirty="0"/>
              <a:t> </a:t>
            </a:r>
            <a:r>
              <a:rPr lang="en-US" dirty="0" err="1"/>
              <a:t>dan</a:t>
            </a:r>
            <a:r>
              <a:rPr lang="en-US" dirty="0"/>
              <a:t> lain-lain.</a:t>
            </a:r>
          </a:p>
          <a:p>
            <a:pPr marL="514350" indent="-514350">
              <a:buNone/>
            </a:pPr>
            <a:r>
              <a:rPr lang="en-US" dirty="0"/>
              <a:t>8. 	</a:t>
            </a:r>
            <a:r>
              <a:rPr lang="en-US" dirty="0" err="1"/>
              <a:t>Maklumkan</a:t>
            </a:r>
            <a:r>
              <a:rPr lang="en-US" dirty="0"/>
              <a:t> </a:t>
            </a:r>
            <a:r>
              <a:rPr lang="en-US" dirty="0" err="1"/>
              <a:t>pemusnahan</a:t>
            </a:r>
            <a:r>
              <a:rPr lang="en-US" dirty="0"/>
              <a:t> </a:t>
            </a:r>
            <a:r>
              <a:rPr lang="en-US" dirty="0" err="1"/>
              <a:t>rekod</a:t>
            </a:r>
            <a:r>
              <a:rPr lang="en-US" dirty="0"/>
              <a:t> </a:t>
            </a:r>
            <a:r>
              <a:rPr lang="en-US" dirty="0" err="1"/>
              <a:t>kepada</a:t>
            </a:r>
            <a:r>
              <a:rPr lang="en-US" dirty="0"/>
              <a:t> ANM </a:t>
            </a:r>
            <a:r>
              <a:rPr lang="en-US" dirty="0" err="1"/>
              <a:t>dalam</a:t>
            </a:r>
            <a:r>
              <a:rPr lang="en-US" dirty="0"/>
              <a:t> </a:t>
            </a:r>
            <a:r>
              <a:rPr lang="en-US" dirty="0" err="1"/>
              <a:t>tempoh</a:t>
            </a:r>
            <a:r>
              <a:rPr lang="en-US" dirty="0"/>
              <a:t> 1 </a:t>
            </a:r>
            <a:r>
              <a:rPr lang="en-US" dirty="0" err="1"/>
              <a:t>bulan</a:t>
            </a:r>
            <a:r>
              <a:rPr lang="en-US" dirty="0"/>
              <a:t> </a:t>
            </a:r>
            <a:r>
              <a:rPr lang="en-US" dirty="0" err="1"/>
              <a:t>drpd</a:t>
            </a:r>
            <a:r>
              <a:rPr lang="en-US" dirty="0"/>
              <a:t> </a:t>
            </a:r>
            <a:r>
              <a:rPr lang="en-US" dirty="0" err="1"/>
              <a:t>tarikh</a:t>
            </a:r>
            <a:r>
              <a:rPr lang="en-US" dirty="0"/>
              <a:t> </a:t>
            </a:r>
            <a:r>
              <a:rPr lang="en-US" dirty="0" err="1"/>
              <a:t>pemusnahan</a:t>
            </a:r>
            <a:r>
              <a:rPr lang="en-US" dirty="0"/>
              <a:t> </a:t>
            </a:r>
            <a:r>
              <a:rPr lang="en-US" dirty="0" err="1"/>
              <a:t>dengan</a:t>
            </a:r>
            <a:r>
              <a:rPr lang="en-US" dirty="0"/>
              <a:t> </a:t>
            </a:r>
            <a:r>
              <a:rPr lang="en-US" dirty="0" err="1"/>
              <a:t>guna</a:t>
            </a:r>
            <a:r>
              <a:rPr lang="en-US" dirty="0"/>
              <a:t> </a:t>
            </a:r>
            <a:r>
              <a:rPr lang="en-US" dirty="0" err="1"/>
              <a:t>brg</a:t>
            </a:r>
            <a:r>
              <a:rPr lang="en-US" dirty="0"/>
              <a:t> </a:t>
            </a:r>
            <a:r>
              <a:rPr lang="en-US" dirty="0" err="1"/>
              <a:t>Arkib</a:t>
            </a:r>
            <a:r>
              <a:rPr lang="en-US" dirty="0"/>
              <a:t> 12/08.</a:t>
            </a:r>
          </a:p>
          <a:p>
            <a:pPr marL="514350" indent="-514350">
              <a:buNone/>
            </a:pPr>
            <a:endParaRPr lang="en-US" dirty="0"/>
          </a:p>
          <a:p>
            <a:pPr marL="514350" indent="-514350">
              <a:buNone/>
            </a:pPr>
            <a:r>
              <a:rPr lang="en-US" dirty="0"/>
              <a:t>*	</a:t>
            </a:r>
            <a:r>
              <a:rPr lang="en-US" dirty="0" err="1"/>
              <a:t>Bagi</a:t>
            </a:r>
            <a:r>
              <a:rPr lang="en-US" dirty="0"/>
              <a:t> </a:t>
            </a:r>
            <a:r>
              <a:rPr lang="en-US" dirty="0" err="1"/>
              <a:t>rekod</a:t>
            </a:r>
            <a:r>
              <a:rPr lang="en-US" dirty="0"/>
              <a:t> </a:t>
            </a:r>
            <a:r>
              <a:rPr lang="en-US" dirty="0" err="1"/>
              <a:t>awam</a:t>
            </a:r>
            <a:r>
              <a:rPr lang="en-US" dirty="0"/>
              <a:t> yang </a:t>
            </a:r>
            <a:r>
              <a:rPr lang="en-US" dirty="0" err="1"/>
              <a:t>tiada</a:t>
            </a:r>
            <a:r>
              <a:rPr lang="en-US" dirty="0"/>
              <a:t> </a:t>
            </a:r>
            <a:r>
              <a:rPr lang="en-US" dirty="0" err="1"/>
              <a:t>dalam</a:t>
            </a:r>
            <a:r>
              <a:rPr lang="en-US" dirty="0"/>
              <a:t> </a:t>
            </a:r>
            <a:r>
              <a:rPr lang="en-US" dirty="0" err="1"/>
              <a:t>jadual</a:t>
            </a:r>
            <a:r>
              <a:rPr lang="en-US" dirty="0"/>
              <a:t> </a:t>
            </a:r>
            <a:r>
              <a:rPr lang="en-US" dirty="0" err="1"/>
              <a:t>perlu</a:t>
            </a:r>
            <a:r>
              <a:rPr lang="en-US" dirty="0"/>
              <a:t> </a:t>
            </a:r>
            <a:r>
              <a:rPr lang="en-US" dirty="0" err="1"/>
              <a:t>tentukan</a:t>
            </a:r>
            <a:r>
              <a:rPr lang="en-US" dirty="0"/>
              <a:t> </a:t>
            </a:r>
            <a:r>
              <a:rPr lang="en-US" dirty="0" err="1"/>
              <a:t>kandungan</a:t>
            </a:r>
            <a:r>
              <a:rPr lang="en-US" dirty="0"/>
              <a:t> </a:t>
            </a:r>
            <a:r>
              <a:rPr lang="en-US" dirty="0" err="1"/>
              <a:t>rekod</a:t>
            </a:r>
            <a:r>
              <a:rPr lang="en-US" dirty="0"/>
              <a:t> </a:t>
            </a:r>
            <a:r>
              <a:rPr lang="en-US" dirty="0" err="1"/>
              <a:t>dengan</a:t>
            </a:r>
            <a:r>
              <a:rPr lang="en-US" dirty="0"/>
              <a:t> </a:t>
            </a:r>
            <a:r>
              <a:rPr lang="en-US" dirty="0" err="1"/>
              <a:t>gunakan</a:t>
            </a:r>
            <a:r>
              <a:rPr lang="en-US" dirty="0"/>
              <a:t> </a:t>
            </a:r>
            <a:r>
              <a:rPr lang="en-US" dirty="0" err="1"/>
              <a:t>brg</a:t>
            </a:r>
            <a:r>
              <a:rPr lang="en-US" dirty="0"/>
              <a:t> </a:t>
            </a:r>
            <a:r>
              <a:rPr lang="en-US" dirty="0" err="1"/>
              <a:t>Arkib</a:t>
            </a:r>
            <a:r>
              <a:rPr lang="en-US" dirty="0"/>
              <a:t> 5/08</a:t>
            </a:r>
          </a:p>
          <a:p>
            <a:pPr marL="514350" indent="-514350">
              <a:buNone/>
            </a:pPr>
            <a:endParaRPr lang="en-US" dirty="0"/>
          </a:p>
        </p:txBody>
      </p:sp>
      <p:pic>
        <p:nvPicPr>
          <p:cNvPr id="5"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PERMOHONAN PEMINDAHAN REKOD AWAM</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10000"/>
          </a:bodyPr>
          <a:lstStyle/>
          <a:p>
            <a:pPr marL="514350" indent="-514350">
              <a:buAutoNum type="arabicPeriod"/>
            </a:pPr>
            <a:r>
              <a:rPr lang="en-US" dirty="0" err="1"/>
              <a:t>Asing</a:t>
            </a:r>
            <a:r>
              <a:rPr lang="en-US" dirty="0"/>
              <a:t> </a:t>
            </a:r>
            <a:r>
              <a:rPr lang="en-US" dirty="0" err="1"/>
              <a:t>dan</a:t>
            </a:r>
            <a:r>
              <a:rPr lang="en-US" dirty="0"/>
              <a:t> </a:t>
            </a:r>
            <a:r>
              <a:rPr lang="en-US" dirty="0" err="1"/>
              <a:t>susun</a:t>
            </a:r>
            <a:r>
              <a:rPr lang="en-US" dirty="0"/>
              <a:t> </a:t>
            </a:r>
            <a:r>
              <a:rPr lang="en-US" dirty="0" err="1"/>
              <a:t>rekod</a:t>
            </a:r>
            <a:r>
              <a:rPr lang="en-US" dirty="0"/>
              <a:t> </a:t>
            </a:r>
            <a:r>
              <a:rPr lang="en-US" dirty="0" err="1"/>
              <a:t>ikut</a:t>
            </a:r>
            <a:r>
              <a:rPr lang="en-US" dirty="0"/>
              <a:t> </a:t>
            </a:r>
            <a:r>
              <a:rPr lang="en-US" dirty="0" err="1"/>
              <a:t>tahun</a:t>
            </a:r>
            <a:r>
              <a:rPr lang="en-US" dirty="0"/>
              <a:t>/</a:t>
            </a:r>
            <a:r>
              <a:rPr lang="en-US" dirty="0" err="1"/>
              <a:t>nombor</a:t>
            </a:r>
            <a:r>
              <a:rPr lang="en-US" dirty="0"/>
              <a:t> </a:t>
            </a:r>
            <a:r>
              <a:rPr lang="en-US" dirty="0" err="1"/>
              <a:t>seturut</a:t>
            </a:r>
            <a:r>
              <a:rPr lang="en-US" dirty="0"/>
              <a:t> </a:t>
            </a:r>
            <a:r>
              <a:rPr lang="en-US" dirty="0" err="1"/>
              <a:t>atau</a:t>
            </a:r>
            <a:r>
              <a:rPr lang="en-US" dirty="0"/>
              <a:t> </a:t>
            </a:r>
            <a:r>
              <a:rPr lang="en-US" dirty="0" err="1"/>
              <a:t>berdasarkan</a:t>
            </a:r>
            <a:r>
              <a:rPr lang="en-US" dirty="0"/>
              <a:t> </a:t>
            </a:r>
            <a:r>
              <a:rPr lang="en-US" dirty="0" err="1"/>
              <a:t>sistem</a:t>
            </a:r>
            <a:r>
              <a:rPr lang="en-US" dirty="0"/>
              <a:t> </a:t>
            </a:r>
            <a:r>
              <a:rPr lang="en-US" dirty="0" err="1"/>
              <a:t>klasifikasi</a:t>
            </a:r>
            <a:r>
              <a:rPr lang="en-US" dirty="0"/>
              <a:t> fail </a:t>
            </a:r>
            <a:r>
              <a:rPr lang="en-US" dirty="0" err="1"/>
              <a:t>sedia</a:t>
            </a:r>
            <a:r>
              <a:rPr lang="en-US" dirty="0"/>
              <a:t> </a:t>
            </a:r>
            <a:r>
              <a:rPr lang="en-US" dirty="0" err="1"/>
              <a:t>ada</a:t>
            </a:r>
            <a:endParaRPr lang="en-US" dirty="0"/>
          </a:p>
          <a:p>
            <a:pPr marL="514350" indent="-514350">
              <a:buAutoNum type="arabicPeriod"/>
            </a:pPr>
            <a:r>
              <a:rPr lang="en-US" dirty="0" err="1"/>
              <a:t>Isi</a:t>
            </a:r>
            <a:r>
              <a:rPr lang="en-US" dirty="0"/>
              <a:t> </a:t>
            </a:r>
            <a:r>
              <a:rPr lang="en-US" dirty="0" err="1"/>
              <a:t>borang</a:t>
            </a:r>
            <a:r>
              <a:rPr lang="en-US" dirty="0"/>
              <a:t> </a:t>
            </a:r>
            <a:r>
              <a:rPr lang="en-US" dirty="0" err="1"/>
              <a:t>arkib</a:t>
            </a:r>
            <a:r>
              <a:rPr lang="en-US" dirty="0"/>
              <a:t> 11/08</a:t>
            </a:r>
          </a:p>
          <a:p>
            <a:pPr marL="514350" indent="-514350">
              <a:buAutoNum type="arabicPeriod"/>
            </a:pPr>
            <a:r>
              <a:rPr lang="en-US" dirty="0" err="1"/>
              <a:t>Kemukakan</a:t>
            </a:r>
            <a:r>
              <a:rPr lang="en-US" dirty="0"/>
              <a:t> 2 </a:t>
            </a:r>
            <a:r>
              <a:rPr lang="en-US" dirty="0" err="1"/>
              <a:t>salinan</a:t>
            </a:r>
            <a:r>
              <a:rPr lang="en-US" dirty="0"/>
              <a:t> </a:t>
            </a:r>
            <a:r>
              <a:rPr lang="en-US" dirty="0" err="1"/>
              <a:t>ke</a:t>
            </a:r>
            <a:r>
              <a:rPr lang="en-US" dirty="0"/>
              <a:t> ANM</a:t>
            </a:r>
          </a:p>
          <a:p>
            <a:pPr marL="514350" indent="-514350">
              <a:buAutoNum type="arabicPeriod"/>
            </a:pPr>
            <a:r>
              <a:rPr lang="en-US" dirty="0" err="1"/>
              <a:t>Terima</a:t>
            </a:r>
            <a:r>
              <a:rPr lang="en-US" dirty="0"/>
              <a:t> </a:t>
            </a:r>
            <a:r>
              <a:rPr lang="en-US" dirty="0" err="1"/>
              <a:t>surat</a:t>
            </a:r>
            <a:r>
              <a:rPr lang="en-US" dirty="0"/>
              <a:t> </a:t>
            </a:r>
            <a:r>
              <a:rPr lang="en-US" dirty="0" err="1"/>
              <a:t>kebenaran</a:t>
            </a:r>
            <a:r>
              <a:rPr lang="en-US" dirty="0"/>
              <a:t> </a:t>
            </a:r>
            <a:r>
              <a:rPr lang="en-US" dirty="0" err="1"/>
              <a:t>pindah</a:t>
            </a:r>
            <a:r>
              <a:rPr lang="en-US" dirty="0"/>
              <a:t> </a:t>
            </a:r>
            <a:r>
              <a:rPr lang="en-US" dirty="0" err="1"/>
              <a:t>dari</a:t>
            </a:r>
            <a:r>
              <a:rPr lang="en-US" dirty="0"/>
              <a:t> KP ANM</a:t>
            </a:r>
          </a:p>
          <a:p>
            <a:pPr marL="514350" indent="-514350">
              <a:buAutoNum type="arabicPeriod"/>
            </a:pPr>
            <a:r>
              <a:rPr lang="en-US" dirty="0" err="1"/>
              <a:t>Hubungi</a:t>
            </a:r>
            <a:r>
              <a:rPr lang="en-US" dirty="0"/>
              <a:t> </a:t>
            </a:r>
            <a:r>
              <a:rPr lang="en-US" dirty="0" err="1"/>
              <a:t>Pusat</a:t>
            </a:r>
            <a:r>
              <a:rPr lang="en-US" dirty="0"/>
              <a:t> </a:t>
            </a:r>
            <a:r>
              <a:rPr lang="en-US" dirty="0" err="1"/>
              <a:t>Rekod</a:t>
            </a:r>
            <a:r>
              <a:rPr lang="en-US" dirty="0"/>
              <a:t> ANM, </a:t>
            </a:r>
            <a:r>
              <a:rPr lang="en-US" dirty="0" err="1"/>
              <a:t>buat</a:t>
            </a:r>
            <a:r>
              <a:rPr lang="en-US" dirty="0"/>
              <a:t> </a:t>
            </a:r>
            <a:r>
              <a:rPr lang="en-US" dirty="0" err="1"/>
              <a:t>temujanji</a:t>
            </a:r>
            <a:r>
              <a:rPr lang="en-US" dirty="0"/>
              <a:t> </a:t>
            </a:r>
            <a:r>
              <a:rPr lang="en-US" dirty="0" err="1"/>
              <a:t>utk</a:t>
            </a:r>
            <a:r>
              <a:rPr lang="en-US" dirty="0"/>
              <a:t> </a:t>
            </a:r>
            <a:r>
              <a:rPr lang="en-US" dirty="0" err="1"/>
              <a:t>pindahkan</a:t>
            </a:r>
            <a:endParaRPr lang="en-US" dirty="0"/>
          </a:p>
          <a:p>
            <a:pPr marL="514350" indent="-514350">
              <a:buAutoNum type="arabicPeriod"/>
            </a:pPr>
            <a:r>
              <a:rPr lang="en-US" dirty="0" err="1"/>
              <a:t>Pindahkan</a:t>
            </a:r>
            <a:r>
              <a:rPr lang="en-US" dirty="0"/>
              <a:t> </a:t>
            </a:r>
            <a:r>
              <a:rPr lang="en-US" dirty="0" err="1"/>
              <a:t>ke</a:t>
            </a:r>
            <a:r>
              <a:rPr lang="en-US" dirty="0"/>
              <a:t> ANM </a:t>
            </a:r>
            <a:r>
              <a:rPr lang="en-US" dirty="0" err="1"/>
              <a:t>dalam</a:t>
            </a:r>
            <a:r>
              <a:rPr lang="en-US" dirty="0"/>
              <a:t> </a:t>
            </a:r>
            <a:r>
              <a:rPr lang="en-US" dirty="0" err="1"/>
              <a:t>tempoh</a:t>
            </a:r>
            <a:r>
              <a:rPr lang="en-US" dirty="0"/>
              <a:t> 3 </a:t>
            </a:r>
            <a:r>
              <a:rPr lang="en-US" dirty="0" err="1"/>
              <a:t>bulan</a:t>
            </a:r>
            <a:r>
              <a:rPr lang="en-US" dirty="0"/>
              <a:t> </a:t>
            </a:r>
            <a:r>
              <a:rPr lang="en-US" dirty="0" err="1"/>
              <a:t>dari</a:t>
            </a:r>
            <a:r>
              <a:rPr lang="en-US" dirty="0"/>
              <a:t> </a:t>
            </a:r>
            <a:r>
              <a:rPr lang="en-US" dirty="0" err="1"/>
              <a:t>tarikh</a:t>
            </a:r>
            <a:r>
              <a:rPr lang="en-US" dirty="0"/>
              <a:t>  </a:t>
            </a:r>
            <a:r>
              <a:rPr lang="en-US" dirty="0" err="1"/>
              <a:t>surat</a:t>
            </a:r>
            <a:endParaRPr lang="en-US" dirty="0"/>
          </a:p>
          <a:p>
            <a:pPr marL="514350" indent="-514350">
              <a:buAutoNum type="arabicPeriod"/>
            </a:pPr>
            <a:r>
              <a:rPr lang="en-US" dirty="0" err="1"/>
              <a:t>Sekiranya</a:t>
            </a:r>
            <a:r>
              <a:rPr lang="en-US" dirty="0"/>
              <a:t> </a:t>
            </a:r>
            <a:r>
              <a:rPr lang="en-US" dirty="0" err="1"/>
              <a:t>pemindahan</a:t>
            </a:r>
            <a:r>
              <a:rPr lang="en-US" dirty="0"/>
              <a:t> </a:t>
            </a:r>
            <a:r>
              <a:rPr lang="en-US" dirty="0" err="1"/>
              <a:t>tidak</a:t>
            </a:r>
            <a:r>
              <a:rPr lang="en-US" dirty="0"/>
              <a:t> </a:t>
            </a:r>
            <a:r>
              <a:rPr lang="en-US" dirty="0" err="1"/>
              <a:t>dapat</a:t>
            </a:r>
            <a:r>
              <a:rPr lang="en-US" dirty="0"/>
              <a:t> </a:t>
            </a:r>
            <a:r>
              <a:rPr lang="en-US" dirty="0" err="1"/>
              <a:t>dilakukan</a:t>
            </a:r>
            <a:r>
              <a:rPr lang="en-US" dirty="0"/>
              <a:t> </a:t>
            </a:r>
            <a:r>
              <a:rPr lang="en-US" dirty="0" err="1"/>
              <a:t>sila</a:t>
            </a:r>
            <a:r>
              <a:rPr lang="en-US" dirty="0"/>
              <a:t> </a:t>
            </a:r>
            <a:r>
              <a:rPr lang="en-US" dirty="0" err="1"/>
              <a:t>mohon</a:t>
            </a:r>
            <a:r>
              <a:rPr lang="en-US" dirty="0"/>
              <a:t> </a:t>
            </a:r>
            <a:r>
              <a:rPr lang="en-US" dirty="0" err="1"/>
              <a:t>pelanjutan</a:t>
            </a:r>
            <a:r>
              <a:rPr lang="en-US" dirty="0"/>
              <a:t> </a:t>
            </a:r>
            <a:r>
              <a:rPr lang="en-US" dirty="0" err="1"/>
              <a:t>tempoh</a:t>
            </a:r>
            <a:r>
              <a:rPr lang="en-US" dirty="0"/>
              <a:t> </a:t>
            </a:r>
            <a:r>
              <a:rPr lang="en-US" dirty="0" err="1"/>
              <a:t>pemindahan</a:t>
            </a:r>
            <a:r>
              <a:rPr lang="en-US" dirty="0"/>
              <a:t>.</a:t>
            </a:r>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3657600" y="1560721"/>
            <a:ext cx="4210050" cy="933450"/>
          </a:xfrm>
          <a:prstGeom prst="rect">
            <a:avLst/>
          </a:prstGeom>
        </p:spPr>
        <p:txBody>
          <a:bodyPr wrap="none" fromWordArt="1">
            <a:prstTxWarp prst="textPlain">
              <a:avLst>
                <a:gd name="adj" fmla="val 50000"/>
              </a:avLst>
            </a:prstTxWarp>
          </a:bodyPr>
          <a:lstStyle/>
          <a:p>
            <a:pPr algn="ctr"/>
            <a:r>
              <a:rPr lang="en-US" sz="3200" kern="10" dirty="0">
                <a:ln w="9525">
                  <a:solidFill>
                    <a:srgbClr val="FF33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SESI PERTANYAAN &amp; </a:t>
            </a:r>
          </a:p>
          <a:p>
            <a:pPr algn="ctr"/>
            <a:r>
              <a:rPr lang="en-US" sz="3200" kern="10" dirty="0">
                <a:ln w="9525">
                  <a:solidFill>
                    <a:srgbClr val="FF33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SOAL JAWAB</a:t>
            </a:r>
          </a:p>
        </p:txBody>
      </p:sp>
      <p:pic>
        <p:nvPicPr>
          <p:cNvPr id="5" name="Picture 3" descr="MCj03977760000[1]"/>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925281"/>
            <a:ext cx="3200400" cy="2624138"/>
          </a:xfrm>
          <a:prstGeom prst="rect">
            <a:avLst/>
          </a:prstGeom>
          <a:solidFill>
            <a:schemeClr val="tx1"/>
          </a:solidFill>
          <a:extLst>
            <a:ext uri="{91240B29-F687-4F45-9708-019B960494DF}">
              <a14:hiddenLine xmlns:a14="http://schemas.microsoft.com/office/drawing/2010/main" w="9525">
                <a:solidFill>
                  <a:srgbClr val="000000"/>
                </a:solidFill>
                <a:miter lim="800000"/>
                <a:headEnd/>
                <a:tailEnd/>
              </a14:hiddenLine>
            </a:ext>
          </a:extLst>
        </p:spPr>
      </p:pic>
      <p:pic>
        <p:nvPicPr>
          <p:cNvPr id="6" name="Picture 4" descr="MCj04315480000[1]"/>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bwMode="auto">
          <a:xfrm>
            <a:off x="2590800" y="2950265"/>
            <a:ext cx="9144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4" descr="Inner-UPM-Template_Option-1A.jpg"/>
          <p:cNvPicPr>
            <a:picLocks noChangeAspect="1"/>
          </p:cNvPicPr>
          <p:nvPr/>
        </p:nvPicPr>
        <p:blipFill>
          <a:blip r:embed="rId5"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15877769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UPM-Template_Option-1.jpg"/>
          <p:cNvPicPr>
            <a:picLocks noChangeAspect="1"/>
          </p:cNvPicPr>
          <p:nvPr/>
        </p:nvPicPr>
        <p:blipFill>
          <a:blip r:embed="rId2"/>
          <a:stretch>
            <a:fillRect/>
          </a:stretch>
        </p:blipFill>
        <p:spPr>
          <a:xfrm>
            <a:off x="0" y="2702"/>
            <a:ext cx="9144000" cy="6852596"/>
          </a:xfrm>
          <a:prstGeom prst="rect">
            <a:avLst/>
          </a:prstGeom>
        </p:spPr>
      </p:pic>
      <p:sp>
        <p:nvSpPr>
          <p:cNvPr id="4" name="Title 1"/>
          <p:cNvSpPr txBox="1">
            <a:spLocks/>
          </p:cNvSpPr>
          <p:nvPr/>
        </p:nvSpPr>
        <p:spPr>
          <a:xfrm>
            <a:off x="0" y="365760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err="1">
                <a:ln>
                  <a:noFill/>
                </a:ln>
                <a:effectLst/>
                <a:uLnTx/>
                <a:uFillTx/>
                <a:latin typeface="Times New Roman"/>
                <a:ea typeface="+mj-ea"/>
                <a:cs typeface="Times New Roman"/>
              </a:rPr>
              <a:t>Terima</a:t>
            </a:r>
            <a:r>
              <a:rPr kumimoji="0" lang="en-US" sz="3600" b="0" i="0" u="none" strike="noStrike" kern="1200" cap="none" spc="0" normalizeH="0" baseline="0" noProof="0" dirty="0">
                <a:ln>
                  <a:noFill/>
                </a:ln>
                <a:effectLst/>
                <a:uLnTx/>
                <a:uFillTx/>
                <a:latin typeface="Times New Roman"/>
                <a:ea typeface="+mj-ea"/>
                <a:cs typeface="Times New Roman"/>
              </a:rPr>
              <a:t> </a:t>
            </a:r>
            <a:r>
              <a:rPr kumimoji="0" lang="en-US" sz="3600" b="0" i="0" u="none" strike="noStrike" kern="1200" cap="none" spc="0" normalizeH="0" baseline="0" noProof="0" dirty="0" err="1">
                <a:ln>
                  <a:noFill/>
                </a:ln>
                <a:effectLst/>
                <a:uLnTx/>
                <a:uFillTx/>
                <a:latin typeface="Times New Roman"/>
                <a:ea typeface="+mj-ea"/>
                <a:cs typeface="Times New Roman"/>
              </a:rPr>
              <a:t>Kasih</a:t>
            </a:r>
            <a:r>
              <a:rPr kumimoji="0" lang="en-US" sz="3600" b="0" i="0" u="none" strike="noStrike" kern="1200" cap="none" spc="0" normalizeH="0" baseline="0" noProof="0" dirty="0">
                <a:ln>
                  <a:noFill/>
                </a:ln>
                <a:effectLst/>
                <a:uLnTx/>
                <a:uFillTx/>
                <a:latin typeface="Times New Roman"/>
                <a:ea typeface="+mj-ea"/>
                <a:cs typeface="Times New Roman"/>
              </a:rPr>
              <a:t> | </a:t>
            </a:r>
            <a:r>
              <a:rPr kumimoji="0" lang="en-US" sz="3600" b="0" i="1" u="none" strike="noStrike" kern="1200" cap="none" spc="0" normalizeH="0" baseline="0" noProof="0" dirty="0">
                <a:ln>
                  <a:noFill/>
                </a:ln>
                <a:effectLst/>
                <a:uLnTx/>
                <a:uFillTx/>
                <a:latin typeface="Times New Roman"/>
                <a:ea typeface="+mj-ea"/>
                <a:cs typeface="Times New Roman"/>
              </a:rPr>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br>
              <a:rPr lang="en-US" sz="3600" b="1" dirty="0">
                <a:latin typeface="Century Gothic" pitchFamily="34" charset="0"/>
              </a:rPr>
            </a:br>
            <a:r>
              <a:rPr lang="en-US" sz="3600" b="1" dirty="0">
                <a:latin typeface="Century Gothic" pitchFamily="34" charset="0"/>
              </a:rPr>
              <a:t> </a:t>
            </a:r>
            <a:r>
              <a:rPr lang="en-US" sz="4000" b="1" dirty="0">
                <a:latin typeface="Century Gothic" pitchFamily="34" charset="0"/>
              </a:rPr>
              <a:t>KITARAN HAYAT</a:t>
            </a:r>
            <a:endParaRPr lang="en-US" sz="4000" b="1" dirty="0"/>
          </a:p>
        </p:txBody>
      </p:sp>
      <p:sp>
        <p:nvSpPr>
          <p:cNvPr id="3" name="Content Placeholder 2"/>
          <p:cNvSpPr>
            <a:spLocks noGrp="1"/>
          </p:cNvSpPr>
          <p:nvPr>
            <p:ph idx="1"/>
          </p:nvPr>
        </p:nvSpPr>
        <p:spPr/>
        <p:txBody>
          <a:bodyPr/>
          <a:lstStyle/>
          <a:p>
            <a:pPr marL="319088" indent="-319088">
              <a:buFont typeface="Wingdings" pitchFamily="2" charset="2"/>
              <a:buChar char="§"/>
            </a:pPr>
            <a:endParaRPr lang="en-US" dirty="0">
              <a:latin typeface="Century Gothic" pitchFamily="34" charset="0"/>
            </a:endParaRPr>
          </a:p>
          <a:p>
            <a:pPr marL="319088" indent="-319088">
              <a:buFont typeface="Wingdings" pitchFamily="2" charset="2"/>
              <a:buChar char="§"/>
            </a:pPr>
            <a:r>
              <a:rPr lang="en-US" sz="3600" dirty="0" err="1">
                <a:latin typeface="Century Gothic" pitchFamily="34" charset="0"/>
              </a:rPr>
              <a:t>Pewujudan</a:t>
            </a:r>
            <a:endParaRPr lang="en-US" sz="3600" dirty="0">
              <a:latin typeface="Century Gothic" pitchFamily="34" charset="0"/>
            </a:endParaRPr>
          </a:p>
          <a:p>
            <a:pPr marL="319088" indent="-319088">
              <a:buFont typeface="Wingdings" pitchFamily="2" charset="2"/>
              <a:buChar char="§"/>
            </a:pPr>
            <a:r>
              <a:rPr lang="en-US" sz="3600" dirty="0" err="1">
                <a:latin typeface="Century Gothic" pitchFamily="34" charset="0"/>
              </a:rPr>
              <a:t>Penggunaan</a:t>
            </a:r>
            <a:r>
              <a:rPr lang="en-US" sz="3600" dirty="0">
                <a:latin typeface="Century Gothic" pitchFamily="34" charset="0"/>
              </a:rPr>
              <a:t> </a:t>
            </a:r>
            <a:r>
              <a:rPr lang="en-US" sz="3600" dirty="0" err="1">
                <a:latin typeface="Century Gothic" pitchFamily="34" charset="0"/>
              </a:rPr>
              <a:t>dan</a:t>
            </a:r>
            <a:r>
              <a:rPr lang="en-US" sz="3600" dirty="0">
                <a:latin typeface="Century Gothic" pitchFamily="34" charset="0"/>
              </a:rPr>
              <a:t> </a:t>
            </a:r>
            <a:r>
              <a:rPr lang="en-US" sz="3600" dirty="0" err="1">
                <a:latin typeface="Century Gothic" pitchFamily="34" charset="0"/>
              </a:rPr>
              <a:t>Penyelenggaraan</a:t>
            </a:r>
            <a:endParaRPr lang="en-US" sz="3600" dirty="0">
              <a:latin typeface="Century Gothic" pitchFamily="34" charset="0"/>
            </a:endParaRPr>
          </a:p>
          <a:p>
            <a:pPr marL="319088" indent="-319088">
              <a:buFont typeface="Wingdings" pitchFamily="2" charset="2"/>
              <a:buChar char="§"/>
            </a:pPr>
            <a:r>
              <a:rPr lang="en-US" sz="3600" dirty="0" err="1">
                <a:latin typeface="Century Gothic" pitchFamily="34" charset="0"/>
              </a:rPr>
              <a:t>Pelupusan</a:t>
            </a:r>
            <a:endParaRPr lang="en-US" sz="3600" dirty="0">
              <a:latin typeface="Century Gothic" pitchFamily="34" charset="0"/>
            </a:endParaRPr>
          </a:p>
          <a:p>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240119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951" y="685800"/>
            <a:ext cx="8229600" cy="838200"/>
          </a:xfrm>
        </p:spPr>
        <p:txBody>
          <a:bodyPr>
            <a:normAutofit/>
          </a:bodyPr>
          <a:lstStyle/>
          <a:p>
            <a:pPr algn="l"/>
            <a:r>
              <a:rPr lang="en-US" sz="4000" b="1" dirty="0">
                <a:latin typeface="Century Gothic" pitchFamily="34" charset="0"/>
              </a:rPr>
              <a:t>PERINGKAT PEWUJUDAN</a:t>
            </a:r>
            <a:endParaRPr lang="en-US" sz="4000" b="1" dirty="0"/>
          </a:p>
        </p:txBody>
      </p:sp>
      <p:sp>
        <p:nvSpPr>
          <p:cNvPr id="3" name="Content Placeholder 2"/>
          <p:cNvSpPr>
            <a:spLocks noGrp="1"/>
          </p:cNvSpPr>
          <p:nvPr>
            <p:ph idx="1"/>
          </p:nvPr>
        </p:nvSpPr>
        <p:spPr>
          <a:xfrm>
            <a:off x="533400" y="1524000"/>
            <a:ext cx="8229600" cy="4495800"/>
          </a:xfrm>
        </p:spPr>
        <p:txBody>
          <a:bodyPr>
            <a:normAutofit fontScale="70000" lnSpcReduction="20000"/>
          </a:bodyPr>
          <a:lstStyle/>
          <a:p>
            <a:pPr marL="0" indent="0"/>
            <a:r>
              <a:rPr lang="en-US" dirty="0">
                <a:latin typeface="Century Gothic" pitchFamily="34" charset="0"/>
              </a:rPr>
              <a:t> </a:t>
            </a:r>
            <a:r>
              <a:rPr lang="en-US" dirty="0" err="1">
                <a:latin typeface="Century Gothic" pitchFamily="34" charset="0"/>
              </a:rPr>
              <a:t>Pewujudan</a:t>
            </a:r>
            <a:r>
              <a:rPr lang="en-US" dirty="0">
                <a:latin typeface="Century Gothic" pitchFamily="34" charset="0"/>
              </a:rPr>
              <a:t> </a:t>
            </a:r>
            <a:r>
              <a:rPr lang="en-US" dirty="0" err="1">
                <a:latin typeface="Century Gothic" pitchFamily="34" charset="0"/>
              </a:rPr>
              <a:t>Dokumen</a:t>
            </a:r>
            <a:r>
              <a:rPr lang="en-US" dirty="0">
                <a:latin typeface="Century Gothic" pitchFamily="34" charset="0"/>
              </a:rPr>
              <a:t> </a:t>
            </a:r>
            <a:r>
              <a:rPr lang="en-US" dirty="0" err="1">
                <a:latin typeface="Century Gothic" pitchFamily="34" charset="0"/>
              </a:rPr>
              <a:t>Kerajaan</a:t>
            </a:r>
            <a:endParaRPr lang="en-US" dirty="0">
              <a:latin typeface="Century Gothic" pitchFamily="34" charset="0"/>
            </a:endParaRPr>
          </a:p>
          <a:p>
            <a:pPr marL="0" indent="0">
              <a:buNone/>
            </a:pPr>
            <a:r>
              <a:rPr lang="en-US" dirty="0">
                <a:latin typeface="Century Gothic" pitchFamily="34" charset="0"/>
              </a:rPr>
              <a:t>   - </a:t>
            </a:r>
            <a:r>
              <a:rPr lang="en-US" dirty="0" err="1">
                <a:latin typeface="Century Gothic" pitchFamily="34" charset="0"/>
              </a:rPr>
              <a:t>Surat</a:t>
            </a:r>
            <a:endParaRPr lang="en-US" dirty="0">
              <a:latin typeface="Century Gothic" pitchFamily="34" charset="0"/>
            </a:endParaRPr>
          </a:p>
          <a:p>
            <a:pPr marL="0" indent="0">
              <a:buNone/>
            </a:pPr>
            <a:r>
              <a:rPr lang="en-US" dirty="0">
                <a:latin typeface="Century Gothic" pitchFamily="34" charset="0"/>
              </a:rPr>
              <a:t>   - </a:t>
            </a:r>
            <a:r>
              <a:rPr lang="en-US" dirty="0" err="1">
                <a:latin typeface="Century Gothic" pitchFamily="34" charset="0"/>
              </a:rPr>
              <a:t>Borang</a:t>
            </a:r>
            <a:endParaRPr lang="en-US" dirty="0">
              <a:latin typeface="Century Gothic" pitchFamily="34" charset="0"/>
            </a:endParaRPr>
          </a:p>
          <a:p>
            <a:pPr marL="0" indent="0">
              <a:buNone/>
            </a:pPr>
            <a:r>
              <a:rPr lang="en-US" dirty="0">
                <a:latin typeface="Century Gothic" pitchFamily="34" charset="0"/>
              </a:rPr>
              <a:t>   - </a:t>
            </a:r>
            <a:r>
              <a:rPr lang="en-US" dirty="0" err="1">
                <a:latin typeface="Century Gothic" pitchFamily="34" charset="0"/>
              </a:rPr>
              <a:t>Laporan</a:t>
            </a:r>
            <a:endParaRPr lang="en-US" dirty="0">
              <a:latin typeface="Century Gothic" pitchFamily="34" charset="0"/>
            </a:endParaRPr>
          </a:p>
          <a:p>
            <a:pPr marL="0" indent="0">
              <a:buNone/>
            </a:pPr>
            <a:r>
              <a:rPr lang="en-US" dirty="0">
                <a:latin typeface="Century Gothic" pitchFamily="34" charset="0"/>
              </a:rPr>
              <a:t>   - Memo</a:t>
            </a:r>
          </a:p>
          <a:p>
            <a:pPr marL="0" indent="0">
              <a:buNone/>
            </a:pPr>
            <a:r>
              <a:rPr lang="en-US" dirty="0">
                <a:latin typeface="Century Gothic" pitchFamily="34" charset="0"/>
              </a:rPr>
              <a:t>   - </a:t>
            </a:r>
            <a:r>
              <a:rPr lang="en-US" dirty="0" err="1">
                <a:latin typeface="Century Gothic" pitchFamily="34" charset="0"/>
              </a:rPr>
              <a:t>Terbitan</a:t>
            </a:r>
            <a:endParaRPr lang="en-US" dirty="0">
              <a:latin typeface="Century Gothic" pitchFamily="34" charset="0"/>
            </a:endParaRPr>
          </a:p>
          <a:p>
            <a:pPr marL="0" indent="0">
              <a:buNone/>
            </a:pPr>
            <a:r>
              <a:rPr lang="en-US" dirty="0">
                <a:latin typeface="Century Gothic" pitchFamily="34" charset="0"/>
              </a:rPr>
              <a:t>   - </a:t>
            </a:r>
            <a:r>
              <a:rPr lang="en-US" dirty="0" err="1">
                <a:latin typeface="Century Gothic" pitchFamily="34" charset="0"/>
              </a:rPr>
              <a:t>Salinan</a:t>
            </a:r>
            <a:r>
              <a:rPr lang="en-US" dirty="0">
                <a:latin typeface="Century Gothic" pitchFamily="34" charset="0"/>
              </a:rPr>
              <a:t> </a:t>
            </a:r>
            <a:r>
              <a:rPr lang="en-US" dirty="0" err="1">
                <a:latin typeface="Century Gothic" pitchFamily="34" charset="0"/>
              </a:rPr>
              <a:t>Rekod</a:t>
            </a:r>
            <a:endParaRPr lang="en-US" dirty="0">
              <a:latin typeface="Century Gothic" pitchFamily="34" charset="0"/>
            </a:endParaRPr>
          </a:p>
          <a:p>
            <a:pPr marL="0" indent="0">
              <a:buNone/>
            </a:pPr>
            <a:endParaRPr lang="en-US" dirty="0">
              <a:latin typeface="Century Gothic" pitchFamily="34" charset="0"/>
            </a:endParaRPr>
          </a:p>
          <a:p>
            <a:pPr marL="0" indent="0"/>
            <a:r>
              <a:rPr lang="en-US" dirty="0">
                <a:latin typeface="Century Gothic" pitchFamily="34" charset="0"/>
              </a:rPr>
              <a:t> </a:t>
            </a:r>
            <a:r>
              <a:rPr lang="en-US" dirty="0" err="1">
                <a:latin typeface="Century Gothic" pitchFamily="34" charset="0"/>
              </a:rPr>
              <a:t>Penyediaan</a:t>
            </a:r>
            <a:r>
              <a:rPr lang="en-US" dirty="0">
                <a:latin typeface="Century Gothic" pitchFamily="34" charset="0"/>
              </a:rPr>
              <a:t> </a:t>
            </a:r>
            <a:r>
              <a:rPr lang="en-US" dirty="0" err="1">
                <a:latin typeface="Century Gothic" pitchFamily="34" charset="0"/>
              </a:rPr>
              <a:t>Klasifikasi</a:t>
            </a:r>
            <a:r>
              <a:rPr lang="en-US" dirty="0">
                <a:latin typeface="Century Gothic" pitchFamily="34" charset="0"/>
              </a:rPr>
              <a:t> Fail</a:t>
            </a:r>
          </a:p>
          <a:p>
            <a:pPr marL="0" indent="0">
              <a:buNone/>
            </a:pPr>
            <a:r>
              <a:rPr lang="en-US" dirty="0">
                <a:latin typeface="Century Gothic" pitchFamily="34" charset="0"/>
              </a:rPr>
              <a:t>   -  </a:t>
            </a:r>
            <a:r>
              <a:rPr lang="en-US" dirty="0" err="1">
                <a:latin typeface="Century Gothic" pitchFamily="34" charset="0"/>
              </a:rPr>
              <a:t>Analisa</a:t>
            </a:r>
            <a:r>
              <a:rPr lang="en-US" dirty="0">
                <a:latin typeface="Century Gothic" pitchFamily="34" charset="0"/>
              </a:rPr>
              <a:t> </a:t>
            </a:r>
            <a:r>
              <a:rPr lang="en-US" dirty="0" err="1">
                <a:latin typeface="Century Gothic" pitchFamily="34" charset="0"/>
              </a:rPr>
              <a:t>Fungsi</a:t>
            </a:r>
            <a:r>
              <a:rPr lang="en-US" dirty="0">
                <a:latin typeface="Century Gothic" pitchFamily="34" charset="0"/>
              </a:rPr>
              <a:t> </a:t>
            </a:r>
            <a:r>
              <a:rPr lang="en-US" dirty="0" err="1">
                <a:latin typeface="Century Gothic" pitchFamily="34" charset="0"/>
              </a:rPr>
              <a:t>dan</a:t>
            </a:r>
            <a:r>
              <a:rPr lang="en-US" dirty="0">
                <a:latin typeface="Century Gothic" pitchFamily="34" charset="0"/>
              </a:rPr>
              <a:t> </a:t>
            </a:r>
            <a:r>
              <a:rPr lang="en-US" dirty="0" err="1">
                <a:latin typeface="Century Gothic" pitchFamily="34" charset="0"/>
              </a:rPr>
              <a:t>Aktiviti</a:t>
            </a:r>
            <a:r>
              <a:rPr lang="en-US" dirty="0">
                <a:latin typeface="Century Gothic" pitchFamily="34" charset="0"/>
              </a:rPr>
              <a:t> </a:t>
            </a:r>
            <a:r>
              <a:rPr lang="en-US" dirty="0" err="1">
                <a:latin typeface="Century Gothic" pitchFamily="34" charset="0"/>
              </a:rPr>
              <a:t>Organisasi</a:t>
            </a:r>
            <a:endParaRPr lang="en-US" dirty="0">
              <a:latin typeface="Century Gothic" pitchFamily="34" charset="0"/>
            </a:endParaRPr>
          </a:p>
          <a:p>
            <a:pPr marL="0" indent="0">
              <a:buNone/>
            </a:pPr>
            <a:r>
              <a:rPr lang="en-US" dirty="0">
                <a:latin typeface="Century Gothic" pitchFamily="34" charset="0"/>
              </a:rPr>
              <a:t>   -  </a:t>
            </a:r>
            <a:r>
              <a:rPr lang="en-US" dirty="0" err="1">
                <a:latin typeface="Century Gothic" pitchFamily="34" charset="0"/>
              </a:rPr>
              <a:t>Pengkelasan</a:t>
            </a:r>
            <a:r>
              <a:rPr lang="en-US" dirty="0">
                <a:latin typeface="Century Gothic" pitchFamily="34" charset="0"/>
              </a:rPr>
              <a:t> Fail</a:t>
            </a:r>
          </a:p>
          <a:p>
            <a:pPr marL="0" indent="0">
              <a:buNone/>
            </a:pPr>
            <a:r>
              <a:rPr lang="en-US" dirty="0">
                <a:latin typeface="Century Gothic" pitchFamily="34" charset="0"/>
              </a:rPr>
              <a:t>   -  </a:t>
            </a:r>
            <a:r>
              <a:rPr lang="en-US" dirty="0" err="1">
                <a:latin typeface="Century Gothic" pitchFamily="34" charset="0"/>
              </a:rPr>
              <a:t>Pendaftaran</a:t>
            </a:r>
            <a:r>
              <a:rPr lang="en-US" dirty="0">
                <a:latin typeface="Century Gothic" pitchFamily="34" charset="0"/>
              </a:rPr>
              <a:t> Fail</a:t>
            </a:r>
          </a:p>
          <a:p>
            <a:pPr marL="0" indent="0">
              <a:buNone/>
            </a:pPr>
            <a:r>
              <a:rPr lang="en-US" dirty="0">
                <a:latin typeface="Century Gothic" pitchFamily="34" charset="0"/>
              </a:rPr>
              <a:t>   -  </a:t>
            </a:r>
            <a:r>
              <a:rPr lang="en-US" dirty="0" err="1">
                <a:latin typeface="Century Gothic" pitchFamily="34" charset="0"/>
              </a:rPr>
              <a:t>Penyediaan</a:t>
            </a:r>
            <a:r>
              <a:rPr lang="en-US" dirty="0">
                <a:latin typeface="Century Gothic" pitchFamily="34" charset="0"/>
              </a:rPr>
              <a:t> </a:t>
            </a:r>
            <a:r>
              <a:rPr lang="en-US" dirty="0" err="1">
                <a:latin typeface="Century Gothic" pitchFamily="34" charset="0"/>
              </a:rPr>
              <a:t>Indeks</a:t>
            </a:r>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extLst>
      <p:ext uri="{BB962C8B-B14F-4D97-AF65-F5344CB8AC3E}">
        <p14:creationId xmlns:p14="http://schemas.microsoft.com/office/powerpoint/2010/main" val="173643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arn(inVertical)">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barn(inVertical)">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barn(inVertical)">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a:t>PERINGKAT PENGGUNAAN DAN PENYENGGARAAN</a:t>
            </a:r>
          </a:p>
        </p:txBody>
      </p:sp>
      <p:sp>
        <p:nvSpPr>
          <p:cNvPr id="3" name="Content Placeholder 2"/>
          <p:cNvSpPr>
            <a:spLocks noGrp="1"/>
          </p:cNvSpPr>
          <p:nvPr>
            <p:ph idx="1"/>
          </p:nvPr>
        </p:nvSpPr>
        <p:spPr>
          <a:xfrm>
            <a:off x="457200" y="1371600"/>
            <a:ext cx="8229600" cy="4800600"/>
          </a:xfrm>
        </p:spPr>
        <p:txBody>
          <a:bodyPr>
            <a:normAutofit fontScale="77500" lnSpcReduction="20000"/>
          </a:bodyPr>
          <a:lstStyle/>
          <a:p>
            <a:r>
              <a:rPr lang="en-US" sz="3600" dirty="0" err="1"/>
              <a:t>Pengendalian</a:t>
            </a:r>
            <a:r>
              <a:rPr lang="en-US" sz="3600" dirty="0"/>
              <a:t> Mel</a:t>
            </a:r>
          </a:p>
          <a:p>
            <a:pPr>
              <a:buNone/>
            </a:pPr>
            <a:r>
              <a:rPr lang="en-US" dirty="0"/>
              <a:t>    </a:t>
            </a:r>
            <a:r>
              <a:rPr lang="en-US" sz="2800" dirty="0"/>
              <a:t>- </a:t>
            </a:r>
            <a:r>
              <a:rPr lang="en-US" sz="2800" dirty="0" err="1"/>
              <a:t>Daftar</a:t>
            </a:r>
            <a:r>
              <a:rPr lang="en-US" sz="2800" dirty="0"/>
              <a:t> </a:t>
            </a:r>
            <a:r>
              <a:rPr lang="en-US" sz="2800" dirty="0" err="1"/>
              <a:t>surat</a:t>
            </a:r>
            <a:r>
              <a:rPr lang="en-US" sz="2800" dirty="0"/>
              <a:t> </a:t>
            </a:r>
            <a:r>
              <a:rPr lang="en-US" sz="2800" dirty="0" err="1"/>
              <a:t>masuk</a:t>
            </a:r>
            <a:r>
              <a:rPr lang="en-US" sz="2800" dirty="0"/>
              <a:t>/</a:t>
            </a:r>
            <a:r>
              <a:rPr lang="en-US" sz="2800" dirty="0" err="1"/>
              <a:t>keluar</a:t>
            </a:r>
            <a:endParaRPr lang="en-US" sz="2800" dirty="0"/>
          </a:p>
          <a:p>
            <a:pPr>
              <a:buNone/>
            </a:pPr>
            <a:r>
              <a:rPr lang="en-US" sz="2800" dirty="0"/>
              <a:t>    - </a:t>
            </a:r>
            <a:r>
              <a:rPr lang="en-US" sz="2800" dirty="0" err="1"/>
              <a:t>Semakan</a:t>
            </a:r>
            <a:r>
              <a:rPr lang="en-US" sz="2800" dirty="0"/>
              <a:t> </a:t>
            </a:r>
            <a:r>
              <a:rPr lang="en-US" sz="2800" dirty="0" err="1"/>
              <a:t>dan</a:t>
            </a:r>
            <a:r>
              <a:rPr lang="en-US" sz="2800" dirty="0"/>
              <a:t> </a:t>
            </a:r>
            <a:r>
              <a:rPr lang="en-US" sz="2800" dirty="0" err="1"/>
              <a:t>minit</a:t>
            </a:r>
            <a:r>
              <a:rPr lang="en-US" sz="2800" dirty="0"/>
              <a:t> </a:t>
            </a:r>
            <a:r>
              <a:rPr lang="en-US" sz="2800" dirty="0" err="1"/>
              <a:t>Ketua</a:t>
            </a:r>
            <a:r>
              <a:rPr lang="en-US" sz="2800" dirty="0"/>
              <a:t> </a:t>
            </a:r>
            <a:r>
              <a:rPr lang="en-US" sz="2800" dirty="0" err="1"/>
              <a:t>Jabatan</a:t>
            </a:r>
            <a:endParaRPr lang="en-US" sz="2800" dirty="0"/>
          </a:p>
          <a:p>
            <a:pPr>
              <a:buNone/>
            </a:pPr>
            <a:r>
              <a:rPr lang="en-US" sz="2800" dirty="0"/>
              <a:t>    - </a:t>
            </a:r>
            <a:r>
              <a:rPr lang="en-US" sz="2800" dirty="0" err="1"/>
              <a:t>Penghantaran</a:t>
            </a:r>
            <a:r>
              <a:rPr lang="en-US" sz="2800" dirty="0"/>
              <a:t> </a:t>
            </a:r>
            <a:r>
              <a:rPr lang="en-US" sz="2800" dirty="0" err="1"/>
              <a:t>surat</a:t>
            </a:r>
            <a:r>
              <a:rPr lang="en-US" sz="2800" dirty="0"/>
              <a:t> </a:t>
            </a:r>
            <a:r>
              <a:rPr lang="en-US" sz="2800" dirty="0" err="1"/>
              <a:t>keluar</a:t>
            </a:r>
            <a:r>
              <a:rPr lang="en-US" sz="2800" dirty="0"/>
              <a:t>, pos, </a:t>
            </a:r>
            <a:r>
              <a:rPr lang="en-US" sz="2800" dirty="0" err="1"/>
              <a:t>faks</a:t>
            </a:r>
            <a:r>
              <a:rPr lang="en-US" sz="2800" dirty="0"/>
              <a:t> </a:t>
            </a:r>
            <a:r>
              <a:rPr lang="en-US" sz="2800" dirty="0" err="1"/>
              <a:t>dan</a:t>
            </a:r>
            <a:r>
              <a:rPr lang="en-US" sz="2800" dirty="0"/>
              <a:t>         email</a:t>
            </a:r>
          </a:p>
          <a:p>
            <a:pPr>
              <a:buNone/>
            </a:pPr>
            <a:r>
              <a:rPr lang="en-US" sz="2800" dirty="0"/>
              <a:t>    - </a:t>
            </a:r>
            <a:r>
              <a:rPr lang="en-US" sz="2800" dirty="0" err="1"/>
              <a:t>Buku</a:t>
            </a:r>
            <a:r>
              <a:rPr lang="en-US" sz="2800" dirty="0"/>
              <a:t> </a:t>
            </a:r>
            <a:r>
              <a:rPr lang="en-US" sz="2800" dirty="0" err="1"/>
              <a:t>daftar</a:t>
            </a:r>
            <a:r>
              <a:rPr lang="en-US" sz="2800" dirty="0"/>
              <a:t> :</a:t>
            </a:r>
          </a:p>
          <a:p>
            <a:pPr>
              <a:buNone/>
            </a:pPr>
            <a:r>
              <a:rPr lang="en-US" sz="2800" dirty="0"/>
              <a:t>     </a:t>
            </a:r>
            <a:r>
              <a:rPr lang="en-US" sz="2800" dirty="0" err="1"/>
              <a:t>i</a:t>
            </a:r>
            <a:r>
              <a:rPr lang="en-US" sz="2800" dirty="0"/>
              <a:t>- Am 492 – </a:t>
            </a:r>
            <a:r>
              <a:rPr lang="en-US" sz="2800" dirty="0" err="1"/>
              <a:t>merekod</a:t>
            </a:r>
            <a:r>
              <a:rPr lang="en-US" sz="2800" dirty="0"/>
              <a:t> </a:t>
            </a:r>
            <a:r>
              <a:rPr lang="en-US" sz="2800" dirty="0" err="1"/>
              <a:t>suratan</a:t>
            </a:r>
            <a:r>
              <a:rPr lang="en-US" sz="2800" dirty="0"/>
              <a:t>/</a:t>
            </a:r>
            <a:r>
              <a:rPr lang="en-US" sz="2800" dirty="0" err="1"/>
              <a:t>dokumen</a:t>
            </a:r>
            <a:r>
              <a:rPr lang="en-US" sz="2800" dirty="0"/>
              <a:t> </a:t>
            </a:r>
            <a:r>
              <a:rPr lang="en-US" sz="2800" dirty="0" err="1"/>
              <a:t>rahsia</a:t>
            </a:r>
            <a:r>
              <a:rPr lang="en-US" sz="2800" dirty="0"/>
              <a:t> </a:t>
            </a:r>
            <a:r>
              <a:rPr lang="en-US" sz="2800" dirty="0" err="1"/>
              <a:t>rasmi</a:t>
            </a:r>
            <a:r>
              <a:rPr lang="en-US" sz="2800" dirty="0"/>
              <a:t> </a:t>
            </a:r>
            <a:r>
              <a:rPr lang="en-US" sz="2800" dirty="0" err="1"/>
              <a:t>dalam</a:t>
            </a:r>
            <a:r>
              <a:rPr lang="en-US" sz="2800" dirty="0"/>
              <a:t>       </a:t>
            </a:r>
            <a:r>
              <a:rPr lang="en-US" sz="2800" dirty="0" err="1"/>
              <a:t>jadual</a:t>
            </a:r>
            <a:endParaRPr lang="en-US" sz="2800" dirty="0"/>
          </a:p>
          <a:p>
            <a:pPr>
              <a:buNone/>
            </a:pPr>
            <a:r>
              <a:rPr lang="en-US" sz="2800" dirty="0"/>
              <a:t>     ii- Am 492A - </a:t>
            </a:r>
            <a:r>
              <a:rPr lang="en-US" sz="2800" dirty="0" err="1"/>
              <a:t>merekod</a:t>
            </a:r>
            <a:r>
              <a:rPr lang="en-US" sz="2800" dirty="0"/>
              <a:t> </a:t>
            </a:r>
            <a:r>
              <a:rPr lang="en-US" sz="2800" dirty="0" err="1"/>
              <a:t>suratan</a:t>
            </a:r>
            <a:r>
              <a:rPr lang="en-US" sz="2800" dirty="0"/>
              <a:t>/</a:t>
            </a:r>
            <a:r>
              <a:rPr lang="en-US" sz="2800" dirty="0" err="1"/>
              <a:t>dokumen</a:t>
            </a:r>
            <a:r>
              <a:rPr lang="en-US" sz="2800" dirty="0"/>
              <a:t> </a:t>
            </a:r>
            <a:r>
              <a:rPr lang="en-US" sz="2800" dirty="0" err="1"/>
              <a:t>rahsia</a:t>
            </a:r>
            <a:r>
              <a:rPr lang="en-US" sz="2800" dirty="0"/>
              <a:t> </a:t>
            </a:r>
            <a:r>
              <a:rPr lang="en-US" sz="2800" dirty="0" err="1"/>
              <a:t>rasmi</a:t>
            </a:r>
            <a:r>
              <a:rPr lang="en-US" sz="2800" dirty="0"/>
              <a:t> </a:t>
            </a:r>
            <a:r>
              <a:rPr lang="en-US" sz="2800" dirty="0" err="1"/>
              <a:t>diluar</a:t>
            </a:r>
            <a:r>
              <a:rPr lang="en-US" sz="2800" dirty="0"/>
              <a:t> </a:t>
            </a:r>
            <a:r>
              <a:rPr lang="en-US" sz="2800" dirty="0" err="1"/>
              <a:t>jadual</a:t>
            </a:r>
            <a:endParaRPr lang="en-US" sz="2800" dirty="0"/>
          </a:p>
          <a:p>
            <a:pPr>
              <a:buNone/>
            </a:pPr>
            <a:r>
              <a:rPr lang="en-US" sz="2800" dirty="0"/>
              <a:t>     iii-  Am492B - </a:t>
            </a:r>
            <a:r>
              <a:rPr lang="en-US" sz="2800" dirty="0" err="1"/>
              <a:t>merekod</a:t>
            </a:r>
            <a:r>
              <a:rPr lang="en-US" sz="2800" dirty="0"/>
              <a:t> </a:t>
            </a:r>
            <a:r>
              <a:rPr lang="en-US" sz="2800" dirty="0" err="1"/>
              <a:t>suratan</a:t>
            </a:r>
            <a:r>
              <a:rPr lang="en-US" sz="2800" dirty="0"/>
              <a:t>/</a:t>
            </a:r>
            <a:r>
              <a:rPr lang="en-US" sz="2800" dirty="0" err="1"/>
              <a:t>dokumen</a:t>
            </a:r>
            <a:r>
              <a:rPr lang="en-US" sz="2800" dirty="0"/>
              <a:t> </a:t>
            </a:r>
            <a:r>
              <a:rPr lang="en-US" sz="2800" dirty="0" err="1"/>
              <a:t>rahsia</a:t>
            </a:r>
            <a:r>
              <a:rPr lang="en-US" sz="2800" dirty="0"/>
              <a:t> </a:t>
            </a:r>
            <a:r>
              <a:rPr lang="en-US" sz="2800" dirty="0" err="1"/>
              <a:t>rasmi</a:t>
            </a:r>
            <a:r>
              <a:rPr lang="en-US" sz="2800" dirty="0"/>
              <a:t> </a:t>
            </a:r>
            <a:r>
              <a:rPr lang="en-US" sz="2800" dirty="0" err="1"/>
              <a:t>dikelaskan</a:t>
            </a:r>
            <a:r>
              <a:rPr lang="en-US" sz="2800" dirty="0"/>
              <a:t> </a:t>
            </a:r>
            <a:r>
              <a:rPr lang="en-US" sz="2800" dirty="0" err="1"/>
              <a:t>semula</a:t>
            </a:r>
            <a:r>
              <a:rPr lang="en-US" sz="2800" dirty="0"/>
              <a:t>   </a:t>
            </a:r>
          </a:p>
          <a:p>
            <a:pPr>
              <a:buNone/>
            </a:pPr>
            <a:endParaRPr lang="en-US" sz="2800" dirty="0"/>
          </a:p>
          <a:p>
            <a:r>
              <a:rPr lang="en-US" sz="3600" dirty="0"/>
              <a:t>Fail-</a:t>
            </a:r>
            <a:r>
              <a:rPr lang="en-US" sz="3600" dirty="0" err="1"/>
              <a:t>memail</a:t>
            </a:r>
            <a:endParaRPr lang="en-US" sz="3600" dirty="0"/>
          </a:p>
          <a:p>
            <a:pPr>
              <a:buNone/>
            </a:pPr>
            <a:r>
              <a:rPr lang="en-US" sz="2800" dirty="0"/>
              <a:t>     - </a:t>
            </a:r>
            <a:r>
              <a:rPr lang="en-US" sz="2800" dirty="0" err="1"/>
              <a:t>Pembukaan</a:t>
            </a:r>
            <a:r>
              <a:rPr lang="en-US" sz="2800" dirty="0"/>
              <a:t>/</a:t>
            </a:r>
            <a:r>
              <a:rPr lang="en-US" sz="2800" dirty="0" err="1"/>
              <a:t>Penutupan</a:t>
            </a:r>
            <a:r>
              <a:rPr lang="en-US" sz="2800" dirty="0"/>
              <a:t> Fail</a:t>
            </a:r>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dirty="0"/>
              <a:t>PERINGKAT PENGGUNAAN DAN PENYENGGARAAN (</a:t>
            </a:r>
            <a:r>
              <a:rPr lang="en-US" sz="3600" b="1" dirty="0" err="1"/>
              <a:t>Samb</a:t>
            </a:r>
            <a:r>
              <a:rPr lang="en-US" sz="3600" b="1" dirty="0"/>
              <a:t>……)</a:t>
            </a:r>
            <a:endParaRPr lang="en-US" sz="3600"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sz="3000" dirty="0" err="1"/>
              <a:t>Prosedur</a:t>
            </a:r>
            <a:r>
              <a:rPr lang="en-US" sz="3000" dirty="0"/>
              <a:t> </a:t>
            </a:r>
            <a:r>
              <a:rPr lang="en-US" sz="3000" dirty="0" err="1"/>
              <a:t>dan</a:t>
            </a:r>
            <a:r>
              <a:rPr lang="en-US" sz="3000" dirty="0"/>
              <a:t> </a:t>
            </a:r>
            <a:r>
              <a:rPr lang="en-US" sz="3000" dirty="0" err="1"/>
              <a:t>amalan</a:t>
            </a:r>
            <a:r>
              <a:rPr lang="en-US" sz="3000" dirty="0"/>
              <a:t> </a:t>
            </a:r>
            <a:r>
              <a:rPr lang="en-US" sz="3000" dirty="0" err="1"/>
              <a:t>registri</a:t>
            </a:r>
            <a:endParaRPr lang="en-US" sz="3000" dirty="0"/>
          </a:p>
          <a:p>
            <a:pPr>
              <a:buNone/>
            </a:pPr>
            <a:r>
              <a:rPr lang="en-US" dirty="0"/>
              <a:t>    </a:t>
            </a:r>
            <a:r>
              <a:rPr lang="en-US" sz="2800" dirty="0"/>
              <a:t>- </a:t>
            </a:r>
            <a:r>
              <a:rPr lang="en-US" sz="2600" dirty="0" err="1"/>
              <a:t>Permintaan</a:t>
            </a:r>
            <a:r>
              <a:rPr lang="en-US" sz="2600" dirty="0"/>
              <a:t> </a:t>
            </a:r>
            <a:r>
              <a:rPr lang="en-US" sz="2600" dirty="0" err="1"/>
              <a:t>dan</a:t>
            </a:r>
            <a:r>
              <a:rPr lang="en-US" sz="2600" dirty="0"/>
              <a:t> </a:t>
            </a:r>
            <a:r>
              <a:rPr lang="en-US" sz="2600" dirty="0" err="1"/>
              <a:t>Penghantaran</a:t>
            </a:r>
            <a:endParaRPr lang="en-US" sz="2600" dirty="0"/>
          </a:p>
          <a:p>
            <a:pPr>
              <a:buNone/>
            </a:pPr>
            <a:r>
              <a:rPr lang="en-US" sz="2600" dirty="0"/>
              <a:t>     - </a:t>
            </a:r>
            <a:r>
              <a:rPr lang="en-US" sz="2600" dirty="0" err="1"/>
              <a:t>Pemulangan</a:t>
            </a:r>
            <a:r>
              <a:rPr lang="en-US" sz="2600" dirty="0"/>
              <a:t> </a:t>
            </a:r>
            <a:r>
              <a:rPr lang="en-US" sz="2600" dirty="0" err="1"/>
              <a:t>dan</a:t>
            </a:r>
            <a:r>
              <a:rPr lang="en-US" sz="2600" dirty="0"/>
              <a:t> </a:t>
            </a:r>
            <a:r>
              <a:rPr lang="en-US" sz="2600" dirty="0" err="1"/>
              <a:t>Penyimpanan</a:t>
            </a:r>
            <a:endParaRPr lang="en-US" sz="2600" dirty="0"/>
          </a:p>
          <a:p>
            <a:pPr>
              <a:buNone/>
            </a:pPr>
            <a:r>
              <a:rPr lang="en-US" sz="2600" dirty="0"/>
              <a:t>     - </a:t>
            </a:r>
            <a:r>
              <a:rPr lang="en-US" sz="2600" dirty="0" err="1"/>
              <a:t>Simpanan</a:t>
            </a:r>
            <a:r>
              <a:rPr lang="en-US" sz="2600" dirty="0"/>
              <a:t> </a:t>
            </a:r>
            <a:r>
              <a:rPr lang="en-US" sz="2600" dirty="0" err="1"/>
              <a:t>dalam</a:t>
            </a:r>
            <a:r>
              <a:rPr lang="en-US" sz="2600" dirty="0"/>
              <a:t> </a:t>
            </a:r>
            <a:r>
              <a:rPr lang="en-US" sz="2600" dirty="0" err="1"/>
              <a:t>perhatian</a:t>
            </a:r>
            <a:endParaRPr lang="en-US" sz="2600" dirty="0"/>
          </a:p>
          <a:p>
            <a:pPr>
              <a:buNone/>
            </a:pPr>
            <a:endParaRPr lang="en-US" sz="3000" dirty="0"/>
          </a:p>
          <a:p>
            <a:r>
              <a:rPr lang="en-US" sz="3000" dirty="0" err="1"/>
              <a:t>Bilik</a:t>
            </a:r>
            <a:r>
              <a:rPr lang="en-US" sz="3000" dirty="0"/>
              <a:t> </a:t>
            </a:r>
            <a:r>
              <a:rPr lang="en-US" sz="3000" dirty="0" err="1"/>
              <a:t>Registri</a:t>
            </a:r>
            <a:endParaRPr lang="en-US" sz="3000" dirty="0"/>
          </a:p>
          <a:p>
            <a:pPr>
              <a:buNone/>
            </a:pPr>
            <a:r>
              <a:rPr lang="en-US" dirty="0"/>
              <a:t>    </a:t>
            </a:r>
            <a:r>
              <a:rPr lang="en-US" b="1" dirty="0"/>
              <a:t>-</a:t>
            </a:r>
            <a:r>
              <a:rPr lang="en-US" dirty="0"/>
              <a:t> </a:t>
            </a:r>
            <a:r>
              <a:rPr lang="en-US" sz="2600" dirty="0" err="1"/>
              <a:t>Ruang</a:t>
            </a:r>
            <a:r>
              <a:rPr lang="en-US" sz="2600" dirty="0"/>
              <a:t> </a:t>
            </a:r>
            <a:r>
              <a:rPr lang="en-US" sz="2600" dirty="0" err="1"/>
              <a:t>dan</a:t>
            </a:r>
            <a:r>
              <a:rPr lang="en-US" sz="2600" dirty="0"/>
              <a:t> </a:t>
            </a:r>
            <a:r>
              <a:rPr lang="en-US" sz="2600" dirty="0" err="1"/>
              <a:t>peralatan</a:t>
            </a:r>
            <a:r>
              <a:rPr lang="en-US" sz="2600" dirty="0"/>
              <a:t> </a:t>
            </a:r>
            <a:r>
              <a:rPr lang="en-US" sz="2600" dirty="0" err="1"/>
              <a:t>penyimpan</a:t>
            </a:r>
            <a:endParaRPr lang="en-US" sz="2600" dirty="0"/>
          </a:p>
          <a:p>
            <a:pPr>
              <a:buNone/>
            </a:pPr>
            <a:r>
              <a:rPr lang="en-US" sz="2600" dirty="0"/>
              <a:t>     -  </a:t>
            </a:r>
            <a:r>
              <a:rPr lang="en-US" sz="2600" dirty="0" err="1"/>
              <a:t>Penjagaan</a:t>
            </a:r>
            <a:r>
              <a:rPr lang="en-US" sz="2600" dirty="0"/>
              <a:t> </a:t>
            </a:r>
            <a:r>
              <a:rPr lang="en-US" sz="2600" dirty="0" err="1"/>
              <a:t>dan</a:t>
            </a:r>
            <a:r>
              <a:rPr lang="en-US" sz="2600" dirty="0"/>
              <a:t> </a:t>
            </a:r>
            <a:r>
              <a:rPr lang="en-US" sz="2600" dirty="0" err="1"/>
              <a:t>pemeliharaan</a:t>
            </a:r>
            <a:r>
              <a:rPr lang="en-US" sz="2600" dirty="0"/>
              <a:t> </a:t>
            </a:r>
            <a:r>
              <a:rPr lang="en-US" sz="2600" dirty="0" err="1"/>
              <a:t>rekod</a:t>
            </a:r>
            <a:endParaRPr lang="en-US" sz="2600" dirty="0"/>
          </a:p>
          <a:p>
            <a:pPr>
              <a:buNone/>
            </a:pPr>
            <a:endParaRPr lang="en-US" sz="2400" dirty="0"/>
          </a:p>
          <a:p>
            <a:r>
              <a:rPr lang="en-US" sz="3000" dirty="0" err="1"/>
              <a:t>Pengendalian</a:t>
            </a:r>
            <a:r>
              <a:rPr lang="en-US" sz="3000" dirty="0"/>
              <a:t> </a:t>
            </a:r>
            <a:r>
              <a:rPr lang="en-US" sz="3000" dirty="0" err="1"/>
              <a:t>Dokumen</a:t>
            </a:r>
            <a:r>
              <a:rPr lang="en-US" sz="3000" dirty="0"/>
              <a:t> </a:t>
            </a:r>
            <a:r>
              <a:rPr lang="en-US" sz="3000" dirty="0" err="1"/>
              <a:t>Terperingkat</a:t>
            </a:r>
            <a:endParaRPr lang="en-US" sz="3000" dirty="0"/>
          </a:p>
          <a:p>
            <a:pPr>
              <a:buNone/>
            </a:pPr>
            <a:r>
              <a:rPr lang="en-US" sz="2600" dirty="0"/>
              <a:t>      - </a:t>
            </a:r>
            <a:r>
              <a:rPr lang="en-US" sz="2600" dirty="0" err="1"/>
              <a:t>Registri</a:t>
            </a:r>
            <a:r>
              <a:rPr lang="en-US" sz="2600" dirty="0"/>
              <a:t> </a:t>
            </a:r>
            <a:r>
              <a:rPr lang="en-US" sz="2600" dirty="0" err="1"/>
              <a:t>sulit</a:t>
            </a:r>
            <a:r>
              <a:rPr lang="en-US" sz="2600" dirty="0"/>
              <a:t>, </a:t>
            </a:r>
            <a:r>
              <a:rPr lang="en-US" sz="2600" dirty="0" err="1"/>
              <a:t>kabinet</a:t>
            </a:r>
            <a:r>
              <a:rPr lang="en-US" sz="2600" dirty="0"/>
              <a:t> </a:t>
            </a:r>
            <a:r>
              <a:rPr lang="en-US" sz="2600" dirty="0" err="1"/>
              <a:t>besi</a:t>
            </a:r>
            <a:r>
              <a:rPr lang="en-US" sz="2600" dirty="0"/>
              <a:t> </a:t>
            </a:r>
            <a:r>
              <a:rPr lang="en-US" sz="2600" dirty="0" err="1"/>
              <a:t>dan</a:t>
            </a:r>
            <a:r>
              <a:rPr lang="en-US" sz="2600" dirty="0"/>
              <a:t> </a:t>
            </a:r>
            <a:r>
              <a:rPr lang="en-US" sz="2600" dirty="0" err="1"/>
              <a:t>bilik</a:t>
            </a:r>
            <a:r>
              <a:rPr lang="en-US" sz="2600" dirty="0"/>
              <a:t> </a:t>
            </a:r>
            <a:r>
              <a:rPr lang="en-US" sz="2600" dirty="0" err="1"/>
              <a:t>kebal</a:t>
            </a:r>
            <a:endParaRPr lang="en-US" sz="2600"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6283</TotalTime>
  <Words>2284</Words>
  <Application>Microsoft Office PowerPoint</Application>
  <PresentationFormat>On-screen Show (4:3)</PresentationFormat>
  <Paragraphs>542</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Arial Rounded MT Bold</vt:lpstr>
      <vt:lpstr>Calibri</vt:lpstr>
      <vt:lpstr>Century Gothic</vt:lpstr>
      <vt:lpstr>Times New Roman</vt:lpstr>
      <vt:lpstr>Verdana</vt:lpstr>
      <vt:lpstr>Wingdings</vt:lpstr>
      <vt:lpstr>Wingdings 2</vt:lpstr>
      <vt:lpstr>Office Theme</vt:lpstr>
      <vt:lpstr>PENGENALAN  KEPADA PENGURUSAN REKOD  BAHAGIAN PERKHIDMATAN SUMBER MANUSIA PEJABAT PENDAFTAR  Oleh: Siti Nadirah Mat Na’ain Tel: 03-97693317 E-mel: siti_nadirah@upm.edu.my </vt:lpstr>
      <vt:lpstr>Objektif</vt:lpstr>
      <vt:lpstr>PENGURUSAN REKOD</vt:lpstr>
      <vt:lpstr>TAFSIRAN REKOD AWAM</vt:lpstr>
      <vt:lpstr>CIRI-CIRI REKOD</vt:lpstr>
      <vt:lpstr>  KITARAN HAYAT</vt:lpstr>
      <vt:lpstr>PERINGKAT PEWUJUDAN</vt:lpstr>
      <vt:lpstr>PERINGKAT PENGGUNAAN DAN PENYENGGARAAN</vt:lpstr>
      <vt:lpstr>PERINGKAT PENGGUNAAN DAN PENYENGGARAAN (Samb……)</vt:lpstr>
      <vt:lpstr>PERINGKAT PELUPUSAN</vt:lpstr>
      <vt:lpstr>PERANAN DAN TANGGUNGJAWAB</vt:lpstr>
      <vt:lpstr>PowerPoint Presentation</vt:lpstr>
      <vt:lpstr>KLASIFIKASI FAIL</vt:lpstr>
      <vt:lpstr>TAFSIRAN KLASIFIKASI</vt:lpstr>
      <vt:lpstr>PERATURAN KLASIFIKASI FAIL </vt:lpstr>
      <vt:lpstr>SKIMA KLASIFIKASI</vt:lpstr>
      <vt:lpstr>HIERARKI KLASIFIKASI FAIL </vt:lpstr>
      <vt:lpstr>BAGAIMANA KLASFIKASI BEROPERASI?</vt:lpstr>
      <vt:lpstr>Indeks</vt:lpstr>
      <vt:lpstr>KENAPA PERLU KLASIFIKASI? </vt:lpstr>
      <vt:lpstr> JENIS KLASIFIKASI: </vt:lpstr>
      <vt:lpstr>KLASIFIKASI FAIL BERDASARKAN FUNGSI</vt:lpstr>
      <vt:lpstr>URUSAN AM </vt:lpstr>
      <vt:lpstr>KLASIFIKASI FAIL  (URUSAN AM)</vt:lpstr>
      <vt:lpstr>PENTADBIRAN (100)</vt:lpstr>
      <vt:lpstr>TANAH &amp; BANGUNAN (200)</vt:lpstr>
      <vt:lpstr>ASET &amp; STOR (300)</vt:lpstr>
      <vt:lpstr>KEWANGAN  (400)</vt:lpstr>
      <vt:lpstr>SUMBER MANUSIA (500)</vt:lpstr>
      <vt:lpstr>CONTOH (400)</vt:lpstr>
      <vt:lpstr>KLASIFIKASI FAIL  (FUNGSIAN)</vt:lpstr>
      <vt:lpstr>URUSAN FUNGSIAN </vt:lpstr>
      <vt:lpstr>PEMBERIAN KOD KLASIFIKASI</vt:lpstr>
      <vt:lpstr>PEMBERIAN KOD KLASIFIKASI</vt:lpstr>
      <vt:lpstr>REGISTRI/UNIT REKOD</vt:lpstr>
      <vt:lpstr>FUNGSI ASAS  REGISTRI/UNIT REKOD</vt:lpstr>
      <vt:lpstr>PowerPoint Presentation</vt:lpstr>
      <vt:lpstr>KONSEP PENGURUSAN FAIL</vt:lpstr>
      <vt:lpstr>FAIL</vt:lpstr>
      <vt:lpstr>TARAF KESELAMATAN FAIL</vt:lpstr>
      <vt:lpstr>PowerPoint Presentation</vt:lpstr>
      <vt:lpstr> KAEDAH PEMBUKAAN FAIL  </vt:lpstr>
      <vt:lpstr> PENYEDIAAN KERTAS MINIT </vt:lpstr>
      <vt:lpstr> KAEDAH PENUTUPAN FAIL  </vt:lpstr>
      <vt:lpstr>PowerPoint Presentation</vt:lpstr>
      <vt:lpstr>PELUPUSAN REKOD AWAM</vt:lpstr>
      <vt:lpstr>PowerPoint Presentation</vt:lpstr>
      <vt:lpstr>PowerPoint Presentation</vt:lpstr>
      <vt:lpstr>PowerPoint Presentation</vt:lpstr>
      <vt:lpstr>LARANGAN PEMUSNAHAN REKOD AWAM</vt:lpstr>
      <vt:lpstr>TATACARA PELUPUSAN REKOD AWAM</vt:lpstr>
      <vt:lpstr>PERMOHONAN PEMUSNAHAN MENGIKUT JPR</vt:lpstr>
      <vt:lpstr>PowerPoint Presentation</vt:lpstr>
      <vt:lpstr>PERMOHONAN PEMINDAHAN REKOD AWAM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 RAIS</dc:creator>
  <cp:lastModifiedBy>SITI NADIRAH BINTI MAT NA AIN</cp:lastModifiedBy>
  <cp:revision>384</cp:revision>
  <cp:lastPrinted>2017-02-03T08:57:44Z</cp:lastPrinted>
  <dcterms:created xsi:type="dcterms:W3CDTF">2014-12-24T09:01:20Z</dcterms:created>
  <dcterms:modified xsi:type="dcterms:W3CDTF">2022-03-30T00:18:56Z</dcterms:modified>
</cp:coreProperties>
</file>